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9" r:id="rId3"/>
    <p:sldId id="269" r:id="rId4"/>
    <p:sldId id="258" r:id="rId5"/>
    <p:sldId id="260" r:id="rId6"/>
    <p:sldId id="266" r:id="rId7"/>
    <p:sldId id="267" r:id="rId8"/>
    <p:sldId id="268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McAuley" userId="92f75e26-bc3c-4769-a60f-2c683dbf6452" providerId="ADAL" clId="{BBD6844E-63FF-4D58-981D-34635DC44DCB}"/>
    <pc:docChg chg="undo custSel addSld delSld modSld">
      <pc:chgData name="Sarah McAuley" userId="92f75e26-bc3c-4769-a60f-2c683dbf6452" providerId="ADAL" clId="{BBD6844E-63FF-4D58-981D-34635DC44DCB}" dt="2024-01-25T11:58:15.907" v="145" actId="2696"/>
      <pc:docMkLst>
        <pc:docMk/>
      </pc:docMkLst>
      <pc:sldChg chg="modSp mod">
        <pc:chgData name="Sarah McAuley" userId="92f75e26-bc3c-4769-a60f-2c683dbf6452" providerId="ADAL" clId="{BBD6844E-63FF-4D58-981D-34635DC44DCB}" dt="2024-01-08T13:19:07.193" v="53" actId="20577"/>
        <pc:sldMkLst>
          <pc:docMk/>
          <pc:sldMk cId="4221674338" sldId="256"/>
        </pc:sldMkLst>
        <pc:spChg chg="mod">
          <ac:chgData name="Sarah McAuley" userId="92f75e26-bc3c-4769-a60f-2c683dbf6452" providerId="ADAL" clId="{BBD6844E-63FF-4D58-981D-34635DC44DCB}" dt="2024-01-08T13:19:07.193" v="53" actId="20577"/>
          <ac:spMkLst>
            <pc:docMk/>
            <pc:sldMk cId="4221674338" sldId="256"/>
            <ac:spMk id="3" creationId="{680FD4BB-0C41-27F7-CA4E-79B7656EDB8E}"/>
          </ac:spMkLst>
        </pc:spChg>
      </pc:sldChg>
      <pc:sldChg chg="modSp mod">
        <pc:chgData name="Sarah McAuley" userId="92f75e26-bc3c-4769-a60f-2c683dbf6452" providerId="ADAL" clId="{BBD6844E-63FF-4D58-981D-34635DC44DCB}" dt="2024-01-10T14:24:47.282" v="57" actId="20577"/>
        <pc:sldMkLst>
          <pc:docMk/>
          <pc:sldMk cId="1475458046" sldId="259"/>
        </pc:sldMkLst>
        <pc:spChg chg="mod">
          <ac:chgData name="Sarah McAuley" userId="92f75e26-bc3c-4769-a60f-2c683dbf6452" providerId="ADAL" clId="{BBD6844E-63FF-4D58-981D-34635DC44DCB}" dt="2024-01-10T14:24:47.282" v="57" actId="20577"/>
          <ac:spMkLst>
            <pc:docMk/>
            <pc:sldMk cId="1475458046" sldId="259"/>
            <ac:spMk id="3" creationId="{AD42BB8F-E7A1-2315-95D8-435B90B92E70}"/>
          </ac:spMkLst>
        </pc:spChg>
      </pc:sldChg>
      <pc:sldChg chg="modSp mod">
        <pc:chgData name="Sarah McAuley" userId="92f75e26-bc3c-4769-a60f-2c683dbf6452" providerId="ADAL" clId="{BBD6844E-63FF-4D58-981D-34635DC44DCB}" dt="2024-01-25T11:55:08.808" v="58" actId="1076"/>
        <pc:sldMkLst>
          <pc:docMk/>
          <pc:sldMk cId="111330504" sldId="263"/>
        </pc:sldMkLst>
        <pc:spChg chg="mod">
          <ac:chgData name="Sarah McAuley" userId="92f75e26-bc3c-4769-a60f-2c683dbf6452" providerId="ADAL" clId="{BBD6844E-63FF-4D58-981D-34635DC44DCB}" dt="2024-01-25T11:55:08.808" v="58" actId="1076"/>
          <ac:spMkLst>
            <pc:docMk/>
            <pc:sldMk cId="111330504" sldId="263"/>
            <ac:spMk id="5" creationId="{0B7174DD-FBC3-5B24-8C06-770EB7023B08}"/>
          </ac:spMkLst>
        </pc:spChg>
      </pc:sldChg>
      <pc:sldChg chg="modSp add del mod">
        <pc:chgData name="Sarah McAuley" userId="92f75e26-bc3c-4769-a60f-2c683dbf6452" providerId="ADAL" clId="{BBD6844E-63FF-4D58-981D-34635DC44DCB}" dt="2024-01-25T11:58:15.907" v="145" actId="2696"/>
        <pc:sldMkLst>
          <pc:docMk/>
          <pc:sldMk cId="1284001538" sldId="270"/>
        </pc:sldMkLst>
        <pc:spChg chg="mod">
          <ac:chgData name="Sarah McAuley" userId="92f75e26-bc3c-4769-a60f-2c683dbf6452" providerId="ADAL" clId="{BBD6844E-63FF-4D58-981D-34635DC44DCB}" dt="2024-01-25T11:57:23.541" v="142" actId="20577"/>
          <ac:spMkLst>
            <pc:docMk/>
            <pc:sldMk cId="1284001538" sldId="270"/>
            <ac:spMk id="2" creationId="{8DD4107B-1513-1D1D-9B95-F339ED5865C2}"/>
          </ac:spMkLst>
        </pc:spChg>
        <pc:spChg chg="mod">
          <ac:chgData name="Sarah McAuley" userId="92f75e26-bc3c-4769-a60f-2c683dbf6452" providerId="ADAL" clId="{BBD6844E-63FF-4D58-981D-34635DC44DCB}" dt="2024-01-25T11:56:32.186" v="100" actId="20577"/>
          <ac:spMkLst>
            <pc:docMk/>
            <pc:sldMk cId="1284001538" sldId="270"/>
            <ac:spMk id="5" creationId="{0B7174DD-FBC3-5B24-8C06-770EB7023B08}"/>
          </ac:spMkLst>
        </pc:spChg>
        <pc:picChg chg="mod">
          <ac:chgData name="Sarah McAuley" userId="92f75e26-bc3c-4769-a60f-2c683dbf6452" providerId="ADAL" clId="{BBD6844E-63FF-4D58-981D-34635DC44DCB}" dt="2024-01-25T11:55:44.573" v="64" actId="1076"/>
          <ac:picMkLst>
            <pc:docMk/>
            <pc:sldMk cId="1284001538" sldId="270"/>
            <ac:picMk id="4" creationId="{F5372EE0-7714-7ADF-223B-549C68E6056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33821-597E-4B4F-8572-5DA1CB183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" y="950976"/>
            <a:ext cx="6509385" cy="3556730"/>
          </a:xfrm>
        </p:spPr>
        <p:txBody>
          <a:bodyPr anchor="t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38D70-8FF5-47D7-A0DD-087A227BC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572000"/>
            <a:ext cx="6481953" cy="148590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5B485-516D-48B7-AF1D-69AEEA351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14DDB-2831-4FF8-9DA7-0449659D7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178F6-65BA-4964-80E2-DB6EA335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96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07F1B-6F93-4E6E-8C8C-D01A9DEB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7D2968-FE85-492F-A77B-1771F4EAA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8641" y="2028826"/>
            <a:ext cx="11094348" cy="402907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92DA2-B1FB-45C6-B10C-141AC2BFB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A6D78-CE47-4CA7-B3B6-AFAE5175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DC5C0-8780-4819-A8FC-32A0141D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84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B8F9A8-05F2-4F79-B689-1FA2F31965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472612" y="952499"/>
            <a:ext cx="2207417" cy="51054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D615BC-61CD-4D59-8E85-B59072E2B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7924" y="952499"/>
            <a:ext cx="8914688" cy="51054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81C46-8CC0-4B79-AF2E-84C86C6A8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76817-4D29-4888-B68C-A35F5A069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0B21A-30A9-4173-9E3F-D985B86A3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12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A45AC-24E0-45A1-90C3-7BF96C3F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018E1-7CA3-4B5E-9683-554FDFC63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5D32D-7150-4DF2-B992-A2B4F560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03F0C-FCA3-464C-B6ED-864DB51E7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41006-DAE1-4326-B1AE-FD527A653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94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B84-BE32-464A-A765-975C21B5C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23" y="952500"/>
            <a:ext cx="6678695" cy="3962398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145C2-97CF-4887-904A-8ADC80525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3860" y="952501"/>
            <a:ext cx="3500440" cy="396239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24559-DA32-4398-A8EE-EED2469D6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67BE1-F1AC-4732-B52E-1C7D63DEF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13C03-DDF0-48C6-B1BF-D28875F8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6F411-42B3-4A17-BE7E-861BE7E7D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E0603-F4C0-40AC-A53E-40449D53D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40" y="2029968"/>
            <a:ext cx="5281506" cy="41481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C5634-2887-4182-A9BE-B382357D4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928" y="2029968"/>
            <a:ext cx="5281506" cy="41481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B6E74-28E1-4684-B515-4265ED7B1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375EA-A8F8-485D-A82F-CD85D4C9E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9E4B0-F5E3-407F-A548-B616E774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7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2161A-7627-4D64-AF08-10D702AFE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59" y="950976"/>
            <a:ext cx="10802729" cy="8817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B6884-07D8-4CC4-BE99-516F1433B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918" y="1832772"/>
            <a:ext cx="5281507" cy="742638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1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2C638-B5A8-4F8C-85AE-33BEAF54C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640" y="2600531"/>
            <a:ext cx="528150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D1933-A703-4BDC-A697-728E899EE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927" y="1832772"/>
            <a:ext cx="5283202" cy="742638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1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925DBD-4D51-4A2D-B1E4-6D094CD1E8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927" y="2600531"/>
            <a:ext cx="52832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2636E2-E26E-42F7-9E05-3F756C7D1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F7281B-0E5C-421E-AFFE-775F57C5D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483462-E410-4DC7-AE53-27AABECFE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7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CFA68-31B5-48C5-929A-842FDF0FD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5A2600-419E-46E9-946F-FBDEDBA1D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85F9A9-98FF-4653-A570-9F351A1AB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44457-95F1-4B15-A647-B14F91F7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4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19EABA-1008-4E49-9184-3A946ECD7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5C3BD0-269D-4127-B5F7-84B0D8A74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23447-C740-4495-93EC-7252B1B92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0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D1155-71E7-4F0A-BB62-933743CF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52500"/>
            <a:ext cx="4124084" cy="2362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B6D44-5A1E-4176-8766-4B81E045D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952500"/>
            <a:ext cx="5934074" cy="49085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810EC6-11DD-4B5D-A2D2-4DCF73E58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1" y="3429000"/>
            <a:ext cx="4124084" cy="24399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DFCDF-666E-4DB4-A1C0-79D40A007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A69AC-15E6-4B19-A59D-DBDBE923D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9F0EE-74DE-4FEC-81E9-E40D53397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86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3CA4F-6508-4AD6-8367-A0288D888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952500"/>
            <a:ext cx="4124084" cy="239791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06BFCD-2F93-4D99-89EA-F0359FB78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2119" y="987425"/>
            <a:ext cx="602218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4C1F7-1272-41C8-8C29-676316D02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1" y="3429000"/>
            <a:ext cx="4124084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DD491-0FE6-4B42-AAA6-B698E46F1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8F83F-4E9F-4607-A69B-DFC932560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24484-C6E4-4D8A-BDAB-09B1FBB43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11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90E843-90BA-4A7D-8F9F-FFE49387A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950976"/>
            <a:ext cx="10995659" cy="1077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7CA62-9B55-49B4-94B6-EAAF7D5AE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1" y="2028826"/>
            <a:ext cx="10995660" cy="4029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CEA03-AAFA-4A69-A3DA-1DD0EF273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8729" y="6449535"/>
            <a:ext cx="2983095" cy="3084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4CDE23C7-78A4-413A-A84B-93D4CC0A9EB1}" type="datetimeFigureOut">
              <a:rPr lang="en-US" smtClean="0"/>
              <a:pPr/>
              <a:t>1/25/2024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97F43-1ECB-4FC2-863E-26CEE24A0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24" y="1737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7F9D8-4B2E-4871-B2AE-EFC06BE23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0710" y="6449535"/>
            <a:ext cx="932279" cy="3084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CB39E08-E0E5-4B1A-8F7D-08FE7678A3B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2919E4-C488-4107-9EF1-66152F848008}"/>
              </a:ext>
            </a:extLst>
          </p:cNvPr>
          <p:cNvCxnSpPr>
            <a:cxnSpLocks/>
          </p:cNvCxnSpPr>
          <p:nvPr/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F79732-4088-424C-A653-4534E4389443}"/>
              </a:ext>
            </a:extLst>
          </p:cNvPr>
          <p:cNvCxnSpPr>
            <a:cxnSpLocks/>
          </p:cNvCxnSpPr>
          <p:nvPr/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30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Depression-Mental-Health-Mental-Health-Head-3337026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Depression-Mental-Health-Mental-Health-Head-3337026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Depression-Mental-Health-Mental-Health-Head-3337026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3297213-B630-4CFA-8FE1-099659C5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olourful light bulb with business icons">
            <a:extLst>
              <a:ext uri="{FF2B5EF4-FFF2-40B4-BE49-F238E27FC236}">
                <a16:creationId xmlns:a16="http://schemas.microsoft.com/office/drawing/2014/main" id="{99764203-4ECF-C7A2-1D4B-3EC6AB45F1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65" b="8178"/>
          <a:stretch/>
        </p:blipFill>
        <p:spPr>
          <a:xfrm>
            <a:off x="-79190" y="130088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3F26D5C-77E9-4A8D-95F0-1635BAD12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7781" y="-257784"/>
            <a:ext cx="6857999" cy="7373570"/>
          </a:xfrm>
          <a:prstGeom prst="rect">
            <a:avLst/>
          </a:prstGeom>
          <a:gradFill flip="none" rotWithShape="1">
            <a:gsLst>
              <a:gs pos="3000">
                <a:srgbClr val="000000">
                  <a:alpha val="0"/>
                </a:srgbClr>
              </a:gs>
              <a:gs pos="73000">
                <a:srgbClr val="000000">
                  <a:alpha val="48000"/>
                </a:srgbClr>
              </a:gs>
              <a:gs pos="100000">
                <a:srgbClr val="000000">
                  <a:alpha val="58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771E3E-6B86-41B9-24A2-5486279B17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" y="952500"/>
            <a:ext cx="5127674" cy="389358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sz="4000" dirty="0" err="1">
                <a:solidFill>
                  <a:srgbClr val="FFFFFF"/>
                </a:solidFill>
              </a:rPr>
              <a:t>Modelu</a:t>
            </a:r>
            <a:r>
              <a:rPr lang="en-GB" sz="4000" dirty="0">
                <a:solidFill>
                  <a:srgbClr val="FFFFFF"/>
                </a:solidFill>
              </a:rPr>
              <a:t>(Cam 1)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0FD4BB-0C41-27F7-CA4E-79B7656EDB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186" y="4846083"/>
            <a:ext cx="5024722" cy="1211818"/>
          </a:xfrm>
        </p:spPr>
        <p:txBody>
          <a:bodyPr anchor="b">
            <a:normAutofit/>
          </a:bodyPr>
          <a:lstStyle/>
          <a:p>
            <a:r>
              <a:rPr lang="en-GB" dirty="0" err="1">
                <a:solidFill>
                  <a:srgbClr val="FFFFFF"/>
                </a:solidFill>
              </a:rPr>
              <a:t>Llafaredd:Oracy</a:t>
            </a:r>
            <a:r>
              <a:rPr lang="en-GB" dirty="0">
                <a:solidFill>
                  <a:srgbClr val="FFFFFF"/>
                </a:solidFill>
              </a:rPr>
              <a:t> </a:t>
            </a:r>
          </a:p>
          <a:p>
            <a:r>
              <a:rPr lang="en-GB" dirty="0" err="1">
                <a:solidFill>
                  <a:srgbClr val="FFFFFF"/>
                </a:solidFill>
              </a:rPr>
              <a:t>Modelu</a:t>
            </a:r>
            <a:r>
              <a:rPr lang="en-GB" dirty="0">
                <a:solidFill>
                  <a:srgbClr val="FFFFFF"/>
                </a:solidFill>
              </a:rPr>
              <a:t> - </a:t>
            </a:r>
            <a:r>
              <a:rPr lang="en-GB" dirty="0" err="1">
                <a:solidFill>
                  <a:srgbClr val="FFFFFF"/>
                </a:solidFill>
              </a:rPr>
              <a:t>drilio</a:t>
            </a: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2DC5A-0728-490F-8655-6B4377827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8BB1F6D-CF9C-422D-9324-C46415BB9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65D22CA-BF0E-64ED-B983-27E2C853185F}"/>
              </a:ext>
            </a:extLst>
          </p:cNvPr>
          <p:cNvSpPr txBox="1"/>
          <p:nvPr/>
        </p:nvSpPr>
        <p:spPr>
          <a:xfrm>
            <a:off x="8818880" y="772161"/>
            <a:ext cx="325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highlight>
                  <a:srgbClr val="FF00FF"/>
                </a:highlight>
              </a:rPr>
              <a:t>Cyd-destun</a:t>
            </a:r>
            <a:r>
              <a:rPr lang="en-GB" b="1" dirty="0">
                <a:highlight>
                  <a:srgbClr val="FF00FF"/>
                </a:highlight>
              </a:rPr>
              <a:t> </a:t>
            </a:r>
            <a:r>
              <a:rPr lang="en-GB" b="1" dirty="0" err="1">
                <a:highlight>
                  <a:srgbClr val="FF00FF"/>
                </a:highlight>
              </a:rPr>
              <a:t>dysgu’r</a:t>
            </a:r>
            <a:r>
              <a:rPr lang="en-GB" b="1" dirty="0">
                <a:highlight>
                  <a:srgbClr val="FF00FF"/>
                </a:highlight>
              </a:rPr>
              <a:t> </a:t>
            </a:r>
            <a:r>
              <a:rPr lang="en-GB" b="1" dirty="0" err="1">
                <a:highlight>
                  <a:srgbClr val="FF00FF"/>
                </a:highlight>
              </a:rPr>
              <a:t>patrymau</a:t>
            </a:r>
            <a:r>
              <a:rPr lang="en-GB" b="1" dirty="0">
                <a:highlight>
                  <a:srgbClr val="FF00FF"/>
                </a:highlight>
              </a:rPr>
              <a:t>: </a:t>
            </a:r>
            <a:r>
              <a:rPr lang="en-GB" b="1" dirty="0" err="1">
                <a:highlight>
                  <a:srgbClr val="FF00FF"/>
                </a:highlight>
              </a:rPr>
              <a:t>Dathlu</a:t>
            </a:r>
            <a:endParaRPr lang="en-GB" b="1" dirty="0">
              <a:highlight>
                <a:srgbClr val="FF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21674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45446-30AE-615D-DF99-AC512ED2C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950976"/>
            <a:ext cx="10995659" cy="1538224"/>
          </a:xfrm>
        </p:spPr>
        <p:txBody>
          <a:bodyPr>
            <a:normAutofit/>
          </a:bodyPr>
          <a:lstStyle/>
          <a:p>
            <a:r>
              <a:rPr lang="en-GB" dirty="0"/>
              <a:t>Cam1 – </a:t>
            </a:r>
            <a:r>
              <a:rPr lang="en-GB" dirty="0" err="1"/>
              <a:t>Modelu</a:t>
            </a:r>
            <a:r>
              <a:rPr lang="en-GB" dirty="0"/>
              <a:t> a </a:t>
            </a:r>
            <a:r>
              <a:rPr lang="en-GB" dirty="0" err="1"/>
              <a:t>drilio</a:t>
            </a:r>
            <a:br>
              <a:rPr lang="en-GB" dirty="0"/>
            </a:br>
            <a:r>
              <a:rPr lang="en-GB" dirty="0"/>
              <a:t>DRILIO-GWELER Y FIDEOS AM SYNIADAU </a:t>
            </a:r>
            <a:br>
              <a:rPr lang="en-GB" dirty="0"/>
            </a:br>
            <a:r>
              <a:rPr lang="en-GB" sz="2400" dirty="0"/>
              <a:t>Drilling – See videos for ideas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2BB8F-E7A1-2315-95D8-435B90B92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1" y="2028826"/>
            <a:ext cx="10995660" cy="33966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sz="4000" b="1" dirty="0"/>
              <a:t>Beth </a:t>
            </a:r>
            <a:r>
              <a:rPr lang="en-GB" sz="4000" b="1" dirty="0" err="1"/>
              <a:t>sydd</a:t>
            </a:r>
            <a:r>
              <a:rPr lang="en-GB" sz="4000" b="1" dirty="0"/>
              <a:t> </a:t>
            </a:r>
            <a:r>
              <a:rPr lang="en-GB" sz="4000" b="1" dirty="0" err="1"/>
              <a:t>angen</a:t>
            </a:r>
            <a:r>
              <a:rPr lang="en-GB" sz="4000" b="1" dirty="0"/>
              <a:t> </a:t>
            </a:r>
            <a:r>
              <a:rPr lang="en-GB" sz="4000" b="1" dirty="0" err="1"/>
              <a:t>gwneud</a:t>
            </a:r>
            <a:r>
              <a:rPr lang="en-GB" sz="4000" b="1" dirty="0"/>
              <a:t>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err="1"/>
              <a:t>Adnabod</a:t>
            </a:r>
            <a:r>
              <a:rPr lang="en-GB" dirty="0"/>
              <a:t> </a:t>
            </a:r>
            <a:r>
              <a:rPr lang="en-GB" dirty="0" err="1"/>
              <a:t>patrymau</a:t>
            </a:r>
            <a:r>
              <a:rPr lang="en-GB" dirty="0"/>
              <a:t> a  </a:t>
            </a:r>
            <a:r>
              <a:rPr lang="en-GB" dirty="0" err="1"/>
              <a:t>mapio</a:t>
            </a:r>
            <a:r>
              <a:rPr lang="en-GB" dirty="0"/>
              <a:t> </a:t>
            </a:r>
            <a:r>
              <a:rPr lang="en-GB" dirty="0" err="1"/>
              <a:t>patrymau’r</a:t>
            </a:r>
            <a:r>
              <a:rPr lang="en-GB" dirty="0"/>
              <a:t> </a:t>
            </a:r>
            <a:r>
              <a:rPr lang="en-GB" dirty="0" err="1"/>
              <a:t>uned</a:t>
            </a:r>
            <a:endParaRPr lang="en-GB" dirty="0"/>
          </a:p>
          <a:p>
            <a:r>
              <a:rPr lang="en-GB" dirty="0" err="1"/>
              <a:t>Drilio</a:t>
            </a:r>
            <a:r>
              <a:rPr lang="en-GB" dirty="0"/>
              <a:t> </a:t>
            </a:r>
            <a:r>
              <a:rPr lang="en-GB" dirty="0" err="1"/>
              <a:t>patrymau</a:t>
            </a:r>
            <a:r>
              <a:rPr lang="en-GB" dirty="0"/>
              <a:t> a </a:t>
            </a:r>
            <a:r>
              <a:rPr lang="en-GB" dirty="0" err="1"/>
              <a:t>geirfa</a:t>
            </a:r>
            <a:r>
              <a:rPr lang="en-GB" dirty="0"/>
              <a:t> </a:t>
            </a:r>
            <a:r>
              <a:rPr lang="en-GB" dirty="0" err="1"/>
              <a:t>dros</a:t>
            </a:r>
            <a:r>
              <a:rPr lang="en-GB" dirty="0"/>
              <a:t> </a:t>
            </a:r>
            <a:r>
              <a:rPr lang="en-GB" dirty="0" err="1"/>
              <a:t>amser</a:t>
            </a:r>
            <a:endParaRPr lang="en-GB" dirty="0"/>
          </a:p>
          <a:p>
            <a:r>
              <a:rPr lang="en-GB" dirty="0" err="1"/>
              <a:t>Dethol</a:t>
            </a:r>
            <a:r>
              <a:rPr lang="en-GB" dirty="0"/>
              <a:t> a </a:t>
            </a:r>
            <a:r>
              <a:rPr lang="en-GB" dirty="0" err="1"/>
              <a:t>dewis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ystod</a:t>
            </a:r>
            <a:r>
              <a:rPr lang="en-GB" dirty="0"/>
              <a:t>/ </a:t>
            </a:r>
            <a:r>
              <a:rPr lang="en-GB" dirty="0" err="1"/>
              <a:t>geirfa</a:t>
            </a:r>
            <a:r>
              <a:rPr lang="en-GB" dirty="0"/>
              <a:t> o </a:t>
            </a:r>
            <a:r>
              <a:rPr lang="en-GB" dirty="0" err="1"/>
              <a:t>batrymau</a:t>
            </a:r>
            <a:r>
              <a:rPr lang="en-GB" dirty="0"/>
              <a:t> yn </a:t>
            </a:r>
            <a:r>
              <a:rPr lang="en-GB" dirty="0" err="1"/>
              <a:t>ôl</a:t>
            </a:r>
            <a:r>
              <a:rPr lang="en-GB" dirty="0"/>
              <a:t> </a:t>
            </a:r>
            <a:r>
              <a:rPr lang="en-GB" dirty="0" err="1"/>
              <a:t>gallu’r</a:t>
            </a:r>
            <a:r>
              <a:rPr lang="en-GB" dirty="0"/>
              <a:t> </a:t>
            </a:r>
            <a:r>
              <a:rPr lang="en-GB" dirty="0" err="1"/>
              <a:t>disgblion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AA5509-62BC-492F-8C28-8A196FC347F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3031" y="2640197"/>
            <a:ext cx="1421953" cy="14192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19B83D-EC2B-7A75-E4A1-F5B0AE3536B6}"/>
              </a:ext>
            </a:extLst>
          </p:cNvPr>
          <p:cNvSpPr txBox="1"/>
          <p:nvPr/>
        </p:nvSpPr>
        <p:spPr>
          <a:xfrm>
            <a:off x="9000866" y="2432026"/>
            <a:ext cx="1562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Iaith </a:t>
            </a:r>
            <a:r>
              <a:rPr lang="en-GB" b="1" dirty="0" err="1"/>
              <a:t>newydd</a:t>
            </a:r>
            <a:endParaRPr lang="en-GB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6B1565-A913-B1DB-AEE6-9F36B810AC16}"/>
              </a:ext>
            </a:extLst>
          </p:cNvPr>
          <p:cNvSpPr txBox="1"/>
          <p:nvPr/>
        </p:nvSpPr>
        <p:spPr>
          <a:xfrm>
            <a:off x="10902057" y="4025752"/>
            <a:ext cx="1284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Ymestyn</a:t>
            </a:r>
            <a:endParaRPr lang="en-GB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AD287D-E73E-647A-E78D-3F395B2649EF}"/>
              </a:ext>
            </a:extLst>
          </p:cNvPr>
          <p:cNvSpPr txBox="1"/>
          <p:nvPr/>
        </p:nvSpPr>
        <p:spPr>
          <a:xfrm>
            <a:off x="8608175" y="3772654"/>
            <a:ext cx="234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Ail- </a:t>
            </a:r>
            <a:r>
              <a:rPr lang="en-GB" b="1" dirty="0" err="1"/>
              <a:t>gylchu</a:t>
            </a:r>
            <a:r>
              <a:rPr lang="en-GB" b="1" dirty="0"/>
              <a:t> </a:t>
            </a:r>
            <a:r>
              <a:rPr lang="en-GB" b="1" dirty="0" err="1"/>
              <a:t>iaith</a:t>
            </a:r>
            <a:endParaRPr lang="en-GB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279CBC-3F86-2BE9-BBEB-3040E817D725}"/>
              </a:ext>
            </a:extLst>
          </p:cNvPr>
          <p:cNvSpPr txBox="1"/>
          <p:nvPr/>
        </p:nvSpPr>
        <p:spPr>
          <a:xfrm>
            <a:off x="689164" y="5647932"/>
            <a:ext cx="111472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>
                <a:highlight>
                  <a:srgbClr val="FF00FF"/>
                </a:highlight>
              </a:rPr>
              <a:t>Rhaid</a:t>
            </a:r>
            <a:r>
              <a:rPr lang="en-GB" dirty="0">
                <a:highlight>
                  <a:srgbClr val="FF00FF"/>
                </a:highlight>
              </a:rPr>
              <a:t> </a:t>
            </a:r>
            <a:r>
              <a:rPr lang="en-GB" dirty="0" err="1">
                <a:highlight>
                  <a:srgbClr val="FF00FF"/>
                </a:highlight>
              </a:rPr>
              <a:t>sicrhau</a:t>
            </a:r>
            <a:r>
              <a:rPr lang="en-GB" dirty="0">
                <a:highlight>
                  <a:srgbClr val="FF00FF"/>
                </a:highlight>
              </a:rPr>
              <a:t> bod </a:t>
            </a:r>
            <a:r>
              <a:rPr lang="en-GB" dirty="0" err="1">
                <a:highlight>
                  <a:srgbClr val="FF00FF"/>
                </a:highlight>
              </a:rPr>
              <a:t>sgiliau</a:t>
            </a:r>
            <a:r>
              <a:rPr lang="en-GB" dirty="0">
                <a:highlight>
                  <a:srgbClr val="FF00FF"/>
                </a:highlight>
              </a:rPr>
              <a:t> </a:t>
            </a:r>
            <a:r>
              <a:rPr lang="en-GB" dirty="0" err="1">
                <a:highlight>
                  <a:srgbClr val="FF00FF"/>
                </a:highlight>
              </a:rPr>
              <a:t>llafar</a:t>
            </a:r>
            <a:r>
              <a:rPr lang="en-GB" dirty="0">
                <a:highlight>
                  <a:srgbClr val="FF00FF"/>
                </a:highlight>
              </a:rPr>
              <a:t> yn </a:t>
            </a:r>
            <a:r>
              <a:rPr lang="en-GB" dirty="0" err="1">
                <a:highlight>
                  <a:srgbClr val="FF00FF"/>
                </a:highlight>
              </a:rPr>
              <a:t>cael</a:t>
            </a:r>
            <a:r>
              <a:rPr lang="en-GB" dirty="0">
                <a:highlight>
                  <a:srgbClr val="FF00FF"/>
                </a:highlight>
              </a:rPr>
              <a:t> </a:t>
            </a:r>
            <a:r>
              <a:rPr lang="en-GB" dirty="0" err="1">
                <a:highlight>
                  <a:srgbClr val="FF00FF"/>
                </a:highlight>
              </a:rPr>
              <a:t>eu</a:t>
            </a:r>
            <a:r>
              <a:rPr lang="en-GB" dirty="0">
                <a:highlight>
                  <a:srgbClr val="FF00FF"/>
                </a:highlight>
              </a:rPr>
              <a:t> </a:t>
            </a:r>
            <a:r>
              <a:rPr lang="en-GB" dirty="0" err="1">
                <a:highlight>
                  <a:srgbClr val="FF00FF"/>
                </a:highlight>
              </a:rPr>
              <a:t>hatgyfnerthu</a:t>
            </a:r>
            <a:r>
              <a:rPr lang="en-GB" dirty="0">
                <a:highlight>
                  <a:srgbClr val="FF00FF"/>
                </a:highlight>
              </a:rPr>
              <a:t> </a:t>
            </a:r>
            <a:r>
              <a:rPr lang="en-GB" dirty="0" err="1">
                <a:highlight>
                  <a:srgbClr val="FF00FF"/>
                </a:highlight>
              </a:rPr>
              <a:t>gan</a:t>
            </a:r>
            <a:r>
              <a:rPr lang="en-GB" dirty="0">
                <a:highlight>
                  <a:srgbClr val="FF00FF"/>
                </a:highlight>
              </a:rPr>
              <a:t> </a:t>
            </a:r>
            <a:r>
              <a:rPr lang="en-GB" dirty="0" err="1">
                <a:highlight>
                  <a:srgbClr val="FF00FF"/>
                </a:highlight>
              </a:rPr>
              <a:t>sgiliau</a:t>
            </a:r>
            <a:r>
              <a:rPr lang="en-GB" dirty="0">
                <a:highlight>
                  <a:srgbClr val="FF00FF"/>
                </a:highlight>
              </a:rPr>
              <a:t> </a:t>
            </a:r>
            <a:r>
              <a:rPr lang="en-GB" dirty="0" err="1">
                <a:highlight>
                  <a:srgbClr val="FF00FF"/>
                </a:highlight>
              </a:rPr>
              <a:t>gwrando</a:t>
            </a:r>
            <a:r>
              <a:rPr lang="en-GB" dirty="0">
                <a:highlight>
                  <a:srgbClr val="FF00FF"/>
                </a:highlight>
              </a:rPr>
              <a:t> , </a:t>
            </a:r>
            <a:r>
              <a:rPr lang="en-GB" dirty="0" err="1">
                <a:highlight>
                  <a:srgbClr val="FF00FF"/>
                </a:highlight>
              </a:rPr>
              <a:t>darllen</a:t>
            </a:r>
            <a:r>
              <a:rPr lang="en-GB" dirty="0">
                <a:highlight>
                  <a:srgbClr val="FF00FF"/>
                </a:highlight>
              </a:rPr>
              <a:t> ac </a:t>
            </a:r>
            <a:r>
              <a:rPr lang="en-GB" dirty="0" err="1">
                <a:highlight>
                  <a:srgbClr val="FF00FF"/>
                </a:highlight>
              </a:rPr>
              <a:t>ysgrifennu</a:t>
            </a:r>
            <a:r>
              <a:rPr lang="en-GB" dirty="0">
                <a:highlight>
                  <a:srgbClr val="FF00FF"/>
                </a:highlight>
              </a:rPr>
              <a:t>. Ni </a:t>
            </a:r>
            <a:r>
              <a:rPr lang="en-GB" dirty="0" err="1">
                <a:highlight>
                  <a:srgbClr val="FF00FF"/>
                </a:highlight>
              </a:rPr>
              <a:t>ddylid</a:t>
            </a:r>
            <a:r>
              <a:rPr lang="en-GB" dirty="0">
                <a:highlight>
                  <a:srgbClr val="FF00FF"/>
                </a:highlight>
              </a:rPr>
              <a:t> </a:t>
            </a:r>
            <a:r>
              <a:rPr lang="en-GB" dirty="0" err="1">
                <a:highlight>
                  <a:srgbClr val="FF00FF"/>
                </a:highlight>
              </a:rPr>
              <a:t>dysgu</a:t>
            </a:r>
            <a:r>
              <a:rPr lang="en-GB" dirty="0">
                <a:highlight>
                  <a:srgbClr val="FF00FF"/>
                </a:highlight>
              </a:rPr>
              <a:t> </a:t>
            </a:r>
            <a:r>
              <a:rPr lang="en-GB" dirty="0" err="1">
                <a:highlight>
                  <a:srgbClr val="FF00FF"/>
                </a:highlight>
              </a:rPr>
              <a:t>llafaredd</a:t>
            </a:r>
            <a:r>
              <a:rPr lang="en-GB" dirty="0">
                <a:highlight>
                  <a:srgbClr val="FF00FF"/>
                </a:highlight>
              </a:rPr>
              <a:t> yn </a:t>
            </a:r>
            <a:r>
              <a:rPr lang="en-GB" dirty="0" err="1">
                <a:highlight>
                  <a:srgbClr val="FF00FF"/>
                </a:highlight>
              </a:rPr>
              <a:t>ynysig</a:t>
            </a:r>
            <a:r>
              <a:rPr lang="en-GB" dirty="0">
                <a:highlight>
                  <a:srgbClr val="FF00FF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5458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86463-E183-17A5-AB04-C3DB4A43C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79" y="117856"/>
            <a:ext cx="10995659" cy="1077849"/>
          </a:xfrm>
        </p:spPr>
        <p:txBody>
          <a:bodyPr/>
          <a:lstStyle/>
          <a:p>
            <a:r>
              <a:rPr lang="en-GB" dirty="0" err="1"/>
              <a:t>Mapio</a:t>
            </a:r>
            <a:r>
              <a:rPr lang="en-GB" dirty="0"/>
              <a:t> </a:t>
            </a:r>
            <a:r>
              <a:rPr lang="en-GB" dirty="0" err="1"/>
              <a:t>iaith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draws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uned</a:t>
            </a:r>
            <a:r>
              <a:rPr lang="en-GB" dirty="0"/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D7D603-BD1C-B12B-6615-6D85AF503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839" y="867834"/>
            <a:ext cx="4628602" cy="5844370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F9900C6-D641-4F10-CE42-59C0B53D5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876E79B-1BB1-9BE3-880D-A471C3CC5B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83" t="5123" r="3776" b="5438"/>
          <a:stretch/>
        </p:blipFill>
        <p:spPr>
          <a:xfrm>
            <a:off x="1926042" y="800100"/>
            <a:ext cx="3905797" cy="593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85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AF5F14-FE93-4123-81F1-F266B7E6CCF7}"/>
              </a:ext>
            </a:extLst>
          </p:cNvPr>
          <p:cNvSpPr txBox="1"/>
          <p:nvPr/>
        </p:nvSpPr>
        <p:spPr>
          <a:xfrm>
            <a:off x="394248" y="735196"/>
            <a:ext cx="3021493" cy="1785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cs typeface="Arial" panose="020B0604020202020204" pitchFamily="34" charset="0"/>
              </a:rPr>
              <a:t>Dw </a:t>
            </a:r>
            <a:r>
              <a:rPr lang="en-GB" sz="2200" b="1" dirty="0" err="1">
                <a:cs typeface="Arial" panose="020B0604020202020204" pitchFamily="34" charset="0"/>
              </a:rPr>
              <a:t>i’n</a:t>
            </a:r>
            <a:r>
              <a:rPr lang="en-GB" sz="2200" b="1" dirty="0">
                <a:cs typeface="Arial" panose="020B0604020202020204" pitchFamily="34" charset="0"/>
              </a:rPr>
              <a:t> …+ </a:t>
            </a:r>
            <a:r>
              <a:rPr lang="en-GB" sz="2200" b="1" dirty="0" err="1">
                <a:cs typeface="Arial" panose="020B0604020202020204" pitchFamily="34" charset="0"/>
              </a:rPr>
              <a:t>berf</a:t>
            </a:r>
            <a:r>
              <a:rPr lang="en-GB" sz="2200" b="1" dirty="0">
                <a:cs typeface="Arial" panose="020B0604020202020204" pitchFamily="34" charset="0"/>
              </a:rPr>
              <a:t> </a:t>
            </a:r>
          </a:p>
          <a:p>
            <a:r>
              <a:rPr lang="en-GB" sz="2200" dirty="0" err="1">
                <a:cs typeface="Arial" panose="020B0604020202020204" pitchFamily="34" charset="0"/>
              </a:rPr>
              <a:t>hoffi</a:t>
            </a:r>
            <a:r>
              <a:rPr lang="en-GB" sz="2200" dirty="0">
                <a:cs typeface="Arial" panose="020B0604020202020204" pitchFamily="34" charset="0"/>
              </a:rPr>
              <a:t> / </a:t>
            </a:r>
            <a:r>
              <a:rPr lang="en-GB" sz="2200" dirty="0" err="1">
                <a:cs typeface="Arial" panose="020B0604020202020204" pitchFamily="34" charset="0"/>
              </a:rPr>
              <a:t>mwynhau</a:t>
            </a:r>
            <a:r>
              <a:rPr lang="en-GB" sz="2200" dirty="0">
                <a:cs typeface="Arial" panose="020B0604020202020204" pitchFamily="34" charset="0"/>
              </a:rPr>
              <a:t> / </a:t>
            </a:r>
            <a:r>
              <a:rPr lang="en-GB" sz="2200" dirty="0" err="1">
                <a:cs typeface="Arial" panose="020B0604020202020204" pitchFamily="34" charset="0"/>
              </a:rPr>
              <a:t>dwlu</a:t>
            </a:r>
            <a:r>
              <a:rPr lang="en-GB" sz="2200" dirty="0">
                <a:cs typeface="Arial" panose="020B0604020202020204" pitchFamily="34" charset="0"/>
              </a:rPr>
              <a:t> </a:t>
            </a:r>
            <a:r>
              <a:rPr lang="en-GB" sz="2200" dirty="0" err="1">
                <a:cs typeface="Arial" panose="020B0604020202020204" pitchFamily="34" charset="0"/>
              </a:rPr>
              <a:t>ar</a:t>
            </a:r>
            <a:r>
              <a:rPr lang="en-GB" sz="2200" dirty="0">
                <a:cs typeface="Arial" panose="020B0604020202020204" pitchFamily="34" charset="0"/>
              </a:rPr>
              <a:t> /</a:t>
            </a:r>
            <a:r>
              <a:rPr lang="en-GB" sz="2200" dirty="0" err="1">
                <a:cs typeface="Arial" panose="020B0604020202020204" pitchFamily="34" charset="0"/>
              </a:rPr>
              <a:t>gallu</a:t>
            </a:r>
            <a:r>
              <a:rPr lang="en-GB" sz="2200" dirty="0">
                <a:cs typeface="Arial" panose="020B0604020202020204" pitchFamily="34" charset="0"/>
              </a:rPr>
              <a:t> / </a:t>
            </a:r>
            <a:r>
              <a:rPr lang="en-GB" sz="2200" dirty="0" err="1">
                <a:cs typeface="Arial" panose="020B0604020202020204" pitchFamily="34" charset="0"/>
              </a:rPr>
              <a:t>mynd</a:t>
            </a:r>
            <a:r>
              <a:rPr lang="en-GB" sz="2200" dirty="0">
                <a:cs typeface="Arial" panose="020B0604020202020204" pitchFamily="34" charset="0"/>
              </a:rPr>
              <a:t>/ </a:t>
            </a:r>
            <a:r>
              <a:rPr lang="en-GB" sz="2200" dirty="0" err="1">
                <a:cs typeface="Arial" panose="020B0604020202020204" pitchFamily="34" charset="0"/>
              </a:rPr>
              <a:t>bwyta</a:t>
            </a:r>
            <a:r>
              <a:rPr lang="en-GB" sz="2200" dirty="0">
                <a:cs typeface="Arial" panose="020B0604020202020204" pitchFamily="34" charset="0"/>
              </a:rPr>
              <a:t> /</a:t>
            </a:r>
            <a:r>
              <a:rPr lang="en-GB" sz="2200" dirty="0" err="1">
                <a:cs typeface="Arial" panose="020B0604020202020204" pitchFamily="34" charset="0"/>
              </a:rPr>
              <a:t>yfed</a:t>
            </a:r>
            <a:r>
              <a:rPr lang="en-GB" sz="2200" dirty="0">
                <a:cs typeface="Arial" panose="020B0604020202020204" pitchFamily="34" charset="0"/>
              </a:rPr>
              <a:t>/</a:t>
            </a:r>
            <a:r>
              <a:rPr lang="en-GB" sz="2200" dirty="0" err="1">
                <a:cs typeface="Arial" panose="020B0604020202020204" pitchFamily="34" charset="0"/>
              </a:rPr>
              <a:t>dathlu</a:t>
            </a:r>
            <a:r>
              <a:rPr lang="en-GB" sz="2200" dirty="0">
                <a:cs typeface="Arial" panose="020B0604020202020204" pitchFamily="34" charset="0"/>
              </a:rPr>
              <a:t> /</a:t>
            </a:r>
            <a:r>
              <a:rPr lang="en-GB" sz="2200" dirty="0" err="1">
                <a:cs typeface="Arial" panose="020B0604020202020204" pitchFamily="34" charset="0"/>
              </a:rPr>
              <a:t>rhedeg</a:t>
            </a:r>
            <a:r>
              <a:rPr lang="en-GB" sz="2200" dirty="0">
                <a:cs typeface="Arial" panose="020B0604020202020204" pitchFamily="34" charset="0"/>
              </a:rPr>
              <a:t>/</a:t>
            </a:r>
            <a:r>
              <a:rPr lang="en-GB" sz="2200" dirty="0" err="1">
                <a:cs typeface="Arial" panose="020B0604020202020204" pitchFamily="34" charset="0"/>
              </a:rPr>
              <a:t>gwisgo</a:t>
            </a:r>
            <a:endParaRPr lang="en-GB" sz="2200" dirty="0">
              <a:cs typeface="Arial" panose="020B0604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5F52F53-E41E-475F-B899-08A0F6CFA85F}"/>
              </a:ext>
            </a:extLst>
          </p:cNvPr>
          <p:cNvCxnSpPr>
            <a:cxnSpLocks/>
          </p:cNvCxnSpPr>
          <p:nvPr/>
        </p:nvCxnSpPr>
        <p:spPr>
          <a:xfrm>
            <a:off x="1875685" y="2459548"/>
            <a:ext cx="0" cy="362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DED9DEA-B3A8-4B25-B7B5-F45841EA8E8A}"/>
              </a:ext>
            </a:extLst>
          </p:cNvPr>
          <p:cNvSpPr txBox="1"/>
          <p:nvPr/>
        </p:nvSpPr>
        <p:spPr>
          <a:xfrm>
            <a:off x="394247" y="2520300"/>
            <a:ext cx="3021493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cs typeface="Arial" panose="020B0604020202020204" pitchFamily="34" charset="0"/>
              </a:rPr>
              <a:t>Mae </a:t>
            </a:r>
            <a:r>
              <a:rPr lang="en-GB" sz="2200" b="1" dirty="0" err="1">
                <a:cs typeface="Arial" panose="020B0604020202020204" pitchFamily="34" charset="0"/>
              </a:rPr>
              <a:t>e’n</a:t>
            </a:r>
            <a:r>
              <a:rPr lang="en-GB" sz="2200" b="1" dirty="0">
                <a:cs typeface="Arial" panose="020B0604020202020204" pitchFamily="34" charset="0"/>
              </a:rPr>
              <a:t> / Mae </a:t>
            </a:r>
            <a:r>
              <a:rPr lang="en-GB" sz="2200" b="1" dirty="0" err="1">
                <a:cs typeface="Arial" panose="020B0604020202020204" pitchFamily="34" charset="0"/>
              </a:rPr>
              <a:t>hi’n</a:t>
            </a:r>
            <a:r>
              <a:rPr lang="en-GB" sz="2200" b="1" dirty="0">
                <a:cs typeface="Arial" panose="020B0604020202020204" pitchFamily="34" charset="0"/>
              </a:rPr>
              <a:t>…+</a:t>
            </a:r>
            <a:r>
              <a:rPr lang="en-GB" sz="2200" b="1" dirty="0" err="1">
                <a:cs typeface="Arial" panose="020B0604020202020204" pitchFamily="34" charset="0"/>
              </a:rPr>
              <a:t>berf</a:t>
            </a:r>
            <a:endParaRPr lang="en-GB" sz="2200" b="1" dirty="0">
              <a:cs typeface="Arial" panose="020B0604020202020204" pitchFamily="34" charset="0"/>
            </a:endParaRPr>
          </a:p>
          <a:p>
            <a:r>
              <a:rPr lang="en-GB" sz="2200" dirty="0" err="1">
                <a:cs typeface="Arial" panose="020B0604020202020204" pitchFamily="34" charset="0"/>
              </a:rPr>
              <a:t>hoffi</a:t>
            </a:r>
            <a:r>
              <a:rPr lang="en-GB" sz="2200" dirty="0">
                <a:cs typeface="Arial" panose="020B0604020202020204" pitchFamily="34" charset="0"/>
              </a:rPr>
              <a:t> / </a:t>
            </a:r>
            <a:r>
              <a:rPr lang="en-GB" sz="2200" dirty="0" err="1">
                <a:cs typeface="Arial" panose="020B0604020202020204" pitchFamily="34" charset="0"/>
              </a:rPr>
              <a:t>mwynhau</a:t>
            </a:r>
            <a:r>
              <a:rPr lang="en-GB" sz="2200" dirty="0">
                <a:cs typeface="Arial" panose="020B0604020202020204" pitchFamily="34" charset="0"/>
              </a:rPr>
              <a:t> / </a:t>
            </a:r>
            <a:r>
              <a:rPr lang="en-GB" sz="2200" dirty="0" err="1">
                <a:cs typeface="Arial" panose="020B0604020202020204" pitchFamily="34" charset="0"/>
              </a:rPr>
              <a:t>dwlu</a:t>
            </a:r>
            <a:r>
              <a:rPr lang="en-GB" sz="2200" dirty="0">
                <a:cs typeface="Arial" panose="020B0604020202020204" pitchFamily="34" charset="0"/>
              </a:rPr>
              <a:t> </a:t>
            </a:r>
            <a:r>
              <a:rPr lang="en-GB" sz="2200" dirty="0" err="1">
                <a:cs typeface="Arial" panose="020B0604020202020204" pitchFamily="34" charset="0"/>
              </a:rPr>
              <a:t>ar</a:t>
            </a:r>
            <a:r>
              <a:rPr lang="en-GB" sz="2200" dirty="0">
                <a:cs typeface="Arial" panose="020B0604020202020204" pitchFamily="34" charset="0"/>
              </a:rPr>
              <a:t> /</a:t>
            </a:r>
            <a:r>
              <a:rPr lang="en-GB" sz="2200" dirty="0" err="1">
                <a:cs typeface="Arial" panose="020B0604020202020204" pitchFamily="34" charset="0"/>
              </a:rPr>
              <a:t>gallu</a:t>
            </a:r>
            <a:r>
              <a:rPr lang="en-GB" sz="2200" dirty="0">
                <a:cs typeface="Arial" panose="020B0604020202020204" pitchFamily="34" charset="0"/>
              </a:rPr>
              <a:t> / </a:t>
            </a:r>
            <a:r>
              <a:rPr lang="en-GB" sz="2200" dirty="0" err="1">
                <a:cs typeface="Arial" panose="020B0604020202020204" pitchFamily="34" charset="0"/>
              </a:rPr>
              <a:t>mynd</a:t>
            </a:r>
            <a:r>
              <a:rPr lang="en-GB" sz="2200" dirty="0">
                <a:cs typeface="Arial" panose="020B0604020202020204" pitchFamily="34" charset="0"/>
              </a:rPr>
              <a:t>/ </a:t>
            </a:r>
            <a:r>
              <a:rPr lang="en-GB" sz="2200" dirty="0" err="1">
                <a:cs typeface="Arial" panose="020B0604020202020204" pitchFamily="34" charset="0"/>
              </a:rPr>
              <a:t>bwyta</a:t>
            </a:r>
            <a:r>
              <a:rPr lang="en-GB" sz="2200" dirty="0">
                <a:cs typeface="Arial" panose="020B0604020202020204" pitchFamily="34" charset="0"/>
              </a:rPr>
              <a:t> /</a:t>
            </a:r>
            <a:r>
              <a:rPr lang="en-GB" sz="2200" dirty="0" err="1">
                <a:cs typeface="Arial" panose="020B0604020202020204" pitchFamily="34" charset="0"/>
              </a:rPr>
              <a:t>yfed</a:t>
            </a:r>
            <a:r>
              <a:rPr lang="en-GB" sz="2200" dirty="0">
                <a:cs typeface="Arial" panose="020B0604020202020204" pitchFamily="34" charset="0"/>
              </a:rPr>
              <a:t>/</a:t>
            </a:r>
            <a:r>
              <a:rPr lang="en-GB" sz="2200" dirty="0" err="1">
                <a:cs typeface="Arial" panose="020B0604020202020204" pitchFamily="34" charset="0"/>
              </a:rPr>
              <a:t>dathlu</a:t>
            </a:r>
            <a:r>
              <a:rPr lang="en-GB" sz="2200" dirty="0">
                <a:cs typeface="Arial" panose="020B0604020202020204" pitchFamily="34" charset="0"/>
              </a:rPr>
              <a:t> / </a:t>
            </a:r>
            <a:r>
              <a:rPr lang="en-GB" sz="2200" dirty="0" err="1">
                <a:cs typeface="Arial" panose="020B0604020202020204" pitchFamily="34" charset="0"/>
              </a:rPr>
              <a:t>rhedeg</a:t>
            </a:r>
            <a:r>
              <a:rPr lang="en-GB" sz="2200" dirty="0">
                <a:cs typeface="Arial" panose="020B0604020202020204" pitchFamily="34" charset="0"/>
              </a:rPr>
              <a:t>/</a:t>
            </a:r>
            <a:r>
              <a:rPr lang="en-GB" sz="2200" dirty="0" err="1">
                <a:cs typeface="Arial" panose="020B0604020202020204" pitchFamily="34" charset="0"/>
              </a:rPr>
              <a:t>gwisgo</a:t>
            </a:r>
            <a:endParaRPr lang="en-GB" sz="2200" dirty="0"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01761F-EC0F-49A4-940F-7E3577D0BBF7}"/>
              </a:ext>
            </a:extLst>
          </p:cNvPr>
          <p:cNvSpPr txBox="1"/>
          <p:nvPr/>
        </p:nvSpPr>
        <p:spPr>
          <a:xfrm>
            <a:off x="394248" y="4785550"/>
            <a:ext cx="3021493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cs typeface="Arial" panose="020B0604020202020204" pitchFamily="34" charset="0"/>
              </a:rPr>
              <a:t>Dydy</a:t>
            </a:r>
            <a:r>
              <a:rPr lang="en-GB" sz="2000" b="1" dirty="0">
                <a:cs typeface="Arial" panose="020B0604020202020204" pitchFamily="34" charset="0"/>
              </a:rPr>
              <a:t> e </a:t>
            </a:r>
            <a:r>
              <a:rPr lang="en-GB" sz="2000" b="1" dirty="0" err="1">
                <a:cs typeface="Arial" panose="020B0604020202020204" pitchFamily="34" charset="0"/>
              </a:rPr>
              <a:t>ddim</a:t>
            </a:r>
            <a:r>
              <a:rPr lang="en-GB" sz="2000" b="1" dirty="0">
                <a:cs typeface="Arial" panose="020B0604020202020204" pitchFamily="34" charset="0"/>
              </a:rPr>
              <a:t> yn …/ </a:t>
            </a:r>
            <a:r>
              <a:rPr lang="en-GB" sz="2000" b="1" dirty="0" err="1">
                <a:cs typeface="Arial" panose="020B0604020202020204" pitchFamily="34" charset="0"/>
              </a:rPr>
              <a:t>Dydy</a:t>
            </a:r>
            <a:r>
              <a:rPr lang="en-GB" sz="2000" b="1" dirty="0">
                <a:cs typeface="Arial" panose="020B0604020202020204" pitchFamily="34" charset="0"/>
              </a:rPr>
              <a:t> hi </a:t>
            </a:r>
            <a:r>
              <a:rPr lang="en-GB" sz="2000" b="1" dirty="0" err="1">
                <a:cs typeface="Arial" panose="020B0604020202020204" pitchFamily="34" charset="0"/>
              </a:rPr>
              <a:t>ddim</a:t>
            </a:r>
            <a:r>
              <a:rPr lang="en-GB" sz="2000" b="1" dirty="0">
                <a:cs typeface="Arial" panose="020B0604020202020204" pitchFamily="34" charset="0"/>
              </a:rPr>
              <a:t> yn…+</a:t>
            </a:r>
            <a:r>
              <a:rPr lang="en-GB" sz="2000" b="1" dirty="0" err="1">
                <a:cs typeface="Arial" panose="020B0604020202020204" pitchFamily="34" charset="0"/>
              </a:rPr>
              <a:t>berf</a:t>
            </a:r>
            <a:endParaRPr lang="en-GB" sz="2000" b="1" dirty="0">
              <a:cs typeface="Arial" panose="020B0604020202020204" pitchFamily="34" charset="0"/>
            </a:endParaRPr>
          </a:p>
          <a:p>
            <a:r>
              <a:rPr lang="en-GB" sz="2000" dirty="0" err="1">
                <a:cs typeface="Arial" panose="020B0604020202020204" pitchFamily="34" charset="0"/>
              </a:rPr>
              <a:t>hoffi</a:t>
            </a:r>
            <a:r>
              <a:rPr lang="en-GB" sz="2000" dirty="0">
                <a:cs typeface="Arial" panose="020B0604020202020204" pitchFamily="34" charset="0"/>
              </a:rPr>
              <a:t> / </a:t>
            </a:r>
            <a:r>
              <a:rPr lang="en-GB" sz="2000" dirty="0" err="1">
                <a:cs typeface="Arial" panose="020B0604020202020204" pitchFamily="34" charset="0"/>
              </a:rPr>
              <a:t>mwynhau</a:t>
            </a:r>
            <a:r>
              <a:rPr lang="en-GB" sz="2000" dirty="0">
                <a:cs typeface="Arial" panose="020B0604020202020204" pitchFamily="34" charset="0"/>
              </a:rPr>
              <a:t> / </a:t>
            </a:r>
            <a:r>
              <a:rPr lang="en-GB" sz="2000" dirty="0" err="1">
                <a:cs typeface="Arial" panose="020B0604020202020204" pitchFamily="34" charset="0"/>
              </a:rPr>
              <a:t>dwlu</a:t>
            </a:r>
            <a:r>
              <a:rPr lang="en-GB" sz="2000" dirty="0">
                <a:cs typeface="Arial" panose="020B0604020202020204" pitchFamily="34" charset="0"/>
              </a:rPr>
              <a:t> </a:t>
            </a:r>
            <a:r>
              <a:rPr lang="en-GB" sz="2000" dirty="0" err="1">
                <a:cs typeface="Arial" panose="020B0604020202020204" pitchFamily="34" charset="0"/>
              </a:rPr>
              <a:t>ar</a:t>
            </a:r>
            <a:r>
              <a:rPr lang="en-GB" sz="2000" dirty="0">
                <a:cs typeface="Arial" panose="020B0604020202020204" pitchFamily="34" charset="0"/>
              </a:rPr>
              <a:t> /</a:t>
            </a:r>
            <a:r>
              <a:rPr lang="en-GB" sz="2000" dirty="0" err="1">
                <a:cs typeface="Arial" panose="020B0604020202020204" pitchFamily="34" charset="0"/>
              </a:rPr>
              <a:t>gallu</a:t>
            </a:r>
            <a:r>
              <a:rPr lang="en-GB" sz="2000" dirty="0">
                <a:cs typeface="Arial" panose="020B0604020202020204" pitchFamily="34" charset="0"/>
              </a:rPr>
              <a:t> / </a:t>
            </a:r>
            <a:r>
              <a:rPr lang="en-GB" sz="2000" dirty="0" err="1">
                <a:cs typeface="Arial" panose="020B0604020202020204" pitchFamily="34" charset="0"/>
              </a:rPr>
              <a:t>mynd</a:t>
            </a:r>
            <a:r>
              <a:rPr lang="en-GB" sz="2000" dirty="0">
                <a:cs typeface="Arial" panose="020B0604020202020204" pitchFamily="34" charset="0"/>
              </a:rPr>
              <a:t>/ </a:t>
            </a:r>
            <a:r>
              <a:rPr lang="en-GB" sz="2000" dirty="0" err="1">
                <a:cs typeface="Arial" panose="020B0604020202020204" pitchFamily="34" charset="0"/>
              </a:rPr>
              <a:t>bwyta</a:t>
            </a:r>
            <a:r>
              <a:rPr lang="en-GB" sz="2000" dirty="0">
                <a:cs typeface="Arial" panose="020B0604020202020204" pitchFamily="34" charset="0"/>
              </a:rPr>
              <a:t> /</a:t>
            </a:r>
            <a:r>
              <a:rPr lang="en-GB" sz="2000" dirty="0" err="1">
                <a:cs typeface="Arial" panose="020B0604020202020204" pitchFamily="34" charset="0"/>
              </a:rPr>
              <a:t>yfed</a:t>
            </a:r>
            <a:r>
              <a:rPr lang="en-GB" sz="2000" dirty="0">
                <a:cs typeface="Arial" panose="020B0604020202020204" pitchFamily="34" charset="0"/>
              </a:rPr>
              <a:t>/</a:t>
            </a:r>
            <a:r>
              <a:rPr lang="en-GB" sz="2000" dirty="0" err="1">
                <a:cs typeface="Arial" panose="020B0604020202020204" pitchFamily="34" charset="0"/>
              </a:rPr>
              <a:t>dathlu</a:t>
            </a:r>
            <a:r>
              <a:rPr lang="en-GB" sz="2000" dirty="0">
                <a:cs typeface="Arial" panose="020B0604020202020204" pitchFamily="34" charset="0"/>
              </a:rPr>
              <a:t> /</a:t>
            </a:r>
            <a:r>
              <a:rPr lang="en-GB" sz="2000" dirty="0" err="1">
                <a:cs typeface="Arial" panose="020B0604020202020204" pitchFamily="34" charset="0"/>
              </a:rPr>
              <a:t>rhedeg</a:t>
            </a:r>
            <a:r>
              <a:rPr lang="en-GB" sz="2000" dirty="0">
                <a:cs typeface="Arial" panose="020B0604020202020204" pitchFamily="34" charset="0"/>
              </a:rPr>
              <a:t>/</a:t>
            </a:r>
            <a:r>
              <a:rPr lang="en-GB" sz="2000" dirty="0" err="1">
                <a:cs typeface="Arial" panose="020B0604020202020204" pitchFamily="34" charset="0"/>
              </a:rPr>
              <a:t>gwisgo</a:t>
            </a:r>
            <a:endParaRPr lang="en-GB" sz="2000" dirty="0">
              <a:cs typeface="Arial" panose="020B060402020202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DAAE782-14CA-4774-A5F6-181E797E02F3}"/>
              </a:ext>
            </a:extLst>
          </p:cNvPr>
          <p:cNvCxnSpPr/>
          <p:nvPr/>
        </p:nvCxnSpPr>
        <p:spPr>
          <a:xfrm>
            <a:off x="3340305" y="3429000"/>
            <a:ext cx="5433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11A4A21-7DB3-4034-A98A-619D4457E5D3}"/>
              </a:ext>
            </a:extLst>
          </p:cNvPr>
          <p:cNvSpPr txBox="1"/>
          <p:nvPr/>
        </p:nvSpPr>
        <p:spPr>
          <a:xfrm>
            <a:off x="3971097" y="2643811"/>
            <a:ext cx="2647750" cy="2462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b="1" dirty="0" err="1">
                <a:cs typeface="Arial" panose="020B0604020202020204" pitchFamily="34" charset="0"/>
              </a:rPr>
              <a:t>Ydy</a:t>
            </a:r>
            <a:r>
              <a:rPr lang="en-GB" sz="2200" b="1" dirty="0">
                <a:cs typeface="Arial" panose="020B0604020202020204" pitchFamily="34" charset="0"/>
              </a:rPr>
              <a:t> </a:t>
            </a:r>
            <a:r>
              <a:rPr lang="en-GB" sz="2200" b="1" dirty="0" err="1">
                <a:cs typeface="Arial" panose="020B0604020202020204" pitchFamily="34" charset="0"/>
              </a:rPr>
              <a:t>e’n</a:t>
            </a:r>
            <a:r>
              <a:rPr lang="en-GB" sz="2200" b="1" dirty="0">
                <a:cs typeface="Arial" panose="020B0604020202020204" pitchFamily="34" charset="0"/>
              </a:rPr>
              <a:t> … / </a:t>
            </a:r>
            <a:r>
              <a:rPr lang="en-GB" sz="2200" b="1" dirty="0" err="1">
                <a:cs typeface="Arial" panose="020B0604020202020204" pitchFamily="34" charset="0"/>
              </a:rPr>
              <a:t>Ydy</a:t>
            </a:r>
            <a:r>
              <a:rPr lang="en-GB" sz="2200" b="1" dirty="0">
                <a:cs typeface="Arial" panose="020B0604020202020204" pitchFamily="34" charset="0"/>
              </a:rPr>
              <a:t> </a:t>
            </a:r>
            <a:r>
              <a:rPr lang="en-GB" sz="2200" b="1" dirty="0" err="1">
                <a:cs typeface="Arial" panose="020B0604020202020204" pitchFamily="34" charset="0"/>
              </a:rPr>
              <a:t>hi’n</a:t>
            </a:r>
            <a:r>
              <a:rPr lang="en-GB" sz="2200" b="1" dirty="0">
                <a:cs typeface="Arial" panose="020B0604020202020204" pitchFamily="34" charset="0"/>
              </a:rPr>
              <a:t>…+</a:t>
            </a:r>
            <a:r>
              <a:rPr lang="en-GB" sz="2200" b="1" dirty="0" err="1">
                <a:cs typeface="Arial" panose="020B0604020202020204" pitchFamily="34" charset="0"/>
              </a:rPr>
              <a:t>berf</a:t>
            </a:r>
            <a:endParaRPr lang="en-GB" sz="2200" b="1" dirty="0">
              <a:cs typeface="Arial" panose="020B0604020202020204" pitchFamily="34" charset="0"/>
            </a:endParaRPr>
          </a:p>
          <a:p>
            <a:r>
              <a:rPr lang="en-GB" sz="2200" dirty="0" err="1">
                <a:cs typeface="Arial" panose="020B0604020202020204" pitchFamily="34" charset="0"/>
              </a:rPr>
              <a:t>hoffi</a:t>
            </a:r>
            <a:r>
              <a:rPr lang="en-GB" sz="2200" dirty="0">
                <a:cs typeface="Arial" panose="020B0604020202020204" pitchFamily="34" charset="0"/>
              </a:rPr>
              <a:t> / </a:t>
            </a:r>
            <a:r>
              <a:rPr lang="en-GB" sz="2200" dirty="0" err="1">
                <a:cs typeface="Arial" panose="020B0604020202020204" pitchFamily="34" charset="0"/>
              </a:rPr>
              <a:t>mwynhau</a:t>
            </a:r>
            <a:r>
              <a:rPr lang="en-GB" sz="2200" dirty="0">
                <a:cs typeface="Arial" panose="020B0604020202020204" pitchFamily="34" charset="0"/>
              </a:rPr>
              <a:t> / </a:t>
            </a:r>
            <a:r>
              <a:rPr lang="en-GB" sz="2200" dirty="0" err="1">
                <a:cs typeface="Arial" panose="020B0604020202020204" pitchFamily="34" charset="0"/>
              </a:rPr>
              <a:t>dwlu</a:t>
            </a:r>
            <a:r>
              <a:rPr lang="en-GB" sz="2200" dirty="0">
                <a:cs typeface="Arial" panose="020B0604020202020204" pitchFamily="34" charset="0"/>
              </a:rPr>
              <a:t> </a:t>
            </a:r>
            <a:r>
              <a:rPr lang="en-GB" sz="2200" dirty="0" err="1">
                <a:cs typeface="Arial" panose="020B0604020202020204" pitchFamily="34" charset="0"/>
              </a:rPr>
              <a:t>ar</a:t>
            </a:r>
            <a:r>
              <a:rPr lang="en-GB" sz="2200" dirty="0">
                <a:cs typeface="Arial" panose="020B0604020202020204" pitchFamily="34" charset="0"/>
              </a:rPr>
              <a:t> /</a:t>
            </a:r>
            <a:r>
              <a:rPr lang="en-GB" sz="2200" dirty="0" err="1">
                <a:cs typeface="Arial" panose="020B0604020202020204" pitchFamily="34" charset="0"/>
              </a:rPr>
              <a:t>gallu</a:t>
            </a:r>
            <a:r>
              <a:rPr lang="en-GB" sz="2200" dirty="0">
                <a:cs typeface="Arial" panose="020B0604020202020204" pitchFamily="34" charset="0"/>
              </a:rPr>
              <a:t> /</a:t>
            </a:r>
            <a:r>
              <a:rPr lang="en-GB" sz="2200" dirty="0" err="1">
                <a:cs typeface="Arial" panose="020B0604020202020204" pitchFamily="34" charset="0"/>
              </a:rPr>
              <a:t>dathlu</a:t>
            </a:r>
            <a:r>
              <a:rPr lang="en-GB" sz="2200" dirty="0">
                <a:cs typeface="Arial" panose="020B0604020202020204" pitchFamily="34" charset="0"/>
              </a:rPr>
              <a:t>. </a:t>
            </a:r>
            <a:r>
              <a:rPr lang="en-GB" sz="2200" dirty="0" err="1">
                <a:cs typeface="Arial" panose="020B0604020202020204" pitchFamily="34" charset="0"/>
              </a:rPr>
              <a:t>mynd</a:t>
            </a:r>
            <a:r>
              <a:rPr lang="en-GB" sz="2200" dirty="0">
                <a:cs typeface="Arial" panose="020B0604020202020204" pitchFamily="34" charset="0"/>
              </a:rPr>
              <a:t>/ </a:t>
            </a:r>
            <a:r>
              <a:rPr lang="en-GB" sz="2200" dirty="0" err="1">
                <a:cs typeface="Arial" panose="020B0604020202020204" pitchFamily="34" charset="0"/>
              </a:rPr>
              <a:t>bwyta</a:t>
            </a:r>
            <a:r>
              <a:rPr lang="en-GB" sz="2200" dirty="0">
                <a:cs typeface="Arial" panose="020B0604020202020204" pitchFamily="34" charset="0"/>
              </a:rPr>
              <a:t> /</a:t>
            </a:r>
            <a:r>
              <a:rPr lang="en-GB" sz="2200" dirty="0" err="1">
                <a:cs typeface="Arial" panose="020B0604020202020204" pitchFamily="34" charset="0"/>
              </a:rPr>
              <a:t>yfed</a:t>
            </a:r>
            <a:r>
              <a:rPr lang="en-GB" sz="2200" dirty="0">
                <a:cs typeface="Arial" panose="020B0604020202020204" pitchFamily="34" charset="0"/>
              </a:rPr>
              <a:t> /</a:t>
            </a:r>
            <a:r>
              <a:rPr lang="en-GB" sz="2200" dirty="0" err="1">
                <a:cs typeface="Arial" panose="020B0604020202020204" pitchFamily="34" charset="0"/>
              </a:rPr>
              <a:t>rhedeg</a:t>
            </a:r>
            <a:r>
              <a:rPr lang="en-GB" sz="2200" dirty="0">
                <a:cs typeface="Arial" panose="020B0604020202020204" pitchFamily="34" charset="0"/>
              </a:rPr>
              <a:t>/</a:t>
            </a:r>
            <a:r>
              <a:rPr lang="en-GB" sz="2200" dirty="0" err="1">
                <a:cs typeface="Arial" panose="020B0604020202020204" pitchFamily="34" charset="0"/>
              </a:rPr>
              <a:t>gwisgo</a:t>
            </a:r>
            <a:r>
              <a:rPr lang="en-GB" sz="2200" b="1" dirty="0"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6163713-8385-40E9-8531-3664446CFF4C}"/>
              </a:ext>
            </a:extLst>
          </p:cNvPr>
          <p:cNvCxnSpPr>
            <a:cxnSpLocks/>
          </p:cNvCxnSpPr>
          <p:nvPr/>
        </p:nvCxnSpPr>
        <p:spPr>
          <a:xfrm>
            <a:off x="5063998" y="4809789"/>
            <a:ext cx="0" cy="653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FC48D79-DE29-4EBF-BA36-45B4E8F43305}"/>
              </a:ext>
            </a:extLst>
          </p:cNvPr>
          <p:cNvSpPr txBox="1"/>
          <p:nvPr/>
        </p:nvSpPr>
        <p:spPr>
          <a:xfrm>
            <a:off x="4446064" y="1767399"/>
            <a:ext cx="119932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err="1">
                <a:cs typeface="Arial" panose="020B0604020202020204" pitchFamily="34" charset="0"/>
              </a:rPr>
              <a:t>Ydy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45F0F3-C856-45E4-8F1B-B1BBD1496F8F}"/>
              </a:ext>
            </a:extLst>
          </p:cNvPr>
          <p:cNvSpPr txBox="1"/>
          <p:nvPr/>
        </p:nvSpPr>
        <p:spPr>
          <a:xfrm>
            <a:off x="4560407" y="5477173"/>
            <a:ext cx="1298702" cy="446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err="1">
                <a:cs typeface="Arial" panose="020B0604020202020204" pitchFamily="34" charset="0"/>
              </a:rPr>
              <a:t>Nac</a:t>
            </a:r>
            <a:r>
              <a:rPr lang="en-GB" sz="2200" b="1" dirty="0">
                <a:cs typeface="Arial" panose="020B0604020202020204" pitchFamily="34" charset="0"/>
              </a:rPr>
              <a:t> </a:t>
            </a:r>
            <a:r>
              <a:rPr lang="en-GB" sz="2200" b="1" dirty="0" err="1">
                <a:cs typeface="Arial" panose="020B0604020202020204" pitchFamily="34" charset="0"/>
              </a:rPr>
              <a:t>Ydy</a:t>
            </a:r>
            <a:r>
              <a:rPr lang="en-GB" sz="2200" b="1" dirty="0">
                <a:cs typeface="Arial" panose="020B0604020202020204" pitchFamily="34" charset="0"/>
              </a:rPr>
              <a:t>     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12D6E1E-D265-4298-99DE-54D954D7094C}"/>
              </a:ext>
            </a:extLst>
          </p:cNvPr>
          <p:cNvCxnSpPr>
            <a:cxnSpLocks/>
          </p:cNvCxnSpPr>
          <p:nvPr/>
        </p:nvCxnSpPr>
        <p:spPr>
          <a:xfrm flipV="1">
            <a:off x="5002879" y="2197488"/>
            <a:ext cx="0" cy="410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90540E4-E1AD-4F9E-8D56-A4EF9D790639}"/>
              </a:ext>
            </a:extLst>
          </p:cNvPr>
          <p:cNvSpPr txBox="1"/>
          <p:nvPr/>
        </p:nvSpPr>
        <p:spPr>
          <a:xfrm>
            <a:off x="6978561" y="931235"/>
            <a:ext cx="3021493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cs typeface="Arial" panose="020B0604020202020204" pitchFamily="34" charset="0"/>
              </a:rPr>
              <a:t>Mae </a:t>
            </a:r>
            <a:r>
              <a:rPr lang="en-GB" sz="2200" u="sng" dirty="0">
                <a:cs typeface="Arial" panose="020B0604020202020204" pitchFamily="34" charset="0"/>
              </a:rPr>
              <a:t>ci </a:t>
            </a:r>
            <a:r>
              <a:rPr lang="en-GB" sz="2200" u="sng" dirty="0" err="1">
                <a:cs typeface="Arial" panose="020B0604020202020204" pitchFamily="34" charset="0"/>
              </a:rPr>
              <a:t>bach</a:t>
            </a:r>
            <a:r>
              <a:rPr lang="en-GB" sz="2200" u="sng" dirty="0">
                <a:cs typeface="Arial" panose="020B0604020202020204" pitchFamily="34" charset="0"/>
              </a:rPr>
              <a:t> </a:t>
            </a:r>
            <a:r>
              <a:rPr lang="en-GB" sz="2200" dirty="0">
                <a:cs typeface="Arial" panose="020B0604020202020204" pitchFamily="34" charset="0"/>
              </a:rPr>
              <a:t>brown </a:t>
            </a:r>
          </a:p>
          <a:p>
            <a:pPr algn="ctr"/>
            <a:r>
              <a:rPr lang="en-GB" sz="2200" b="1" dirty="0">
                <a:cs typeface="Arial" panose="020B0604020202020204" pitchFamily="34" charset="0"/>
              </a:rPr>
              <a:t>‘da fi</a:t>
            </a:r>
            <a:endParaRPr lang="en-GB" sz="2200" dirty="0">
              <a:cs typeface="Arial" panose="020B0604020202020204" pitchFamily="34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1186CB5-A1F0-4DB0-8F8C-C2B3A2D92E21}"/>
              </a:ext>
            </a:extLst>
          </p:cNvPr>
          <p:cNvCxnSpPr>
            <a:cxnSpLocks/>
          </p:cNvCxnSpPr>
          <p:nvPr/>
        </p:nvCxnSpPr>
        <p:spPr>
          <a:xfrm flipH="1">
            <a:off x="8295835" y="1830995"/>
            <a:ext cx="6643" cy="532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AF671A9-C9EB-427E-9F2A-4E1332B7FEB5}"/>
              </a:ext>
            </a:extLst>
          </p:cNvPr>
          <p:cNvSpPr txBox="1"/>
          <p:nvPr/>
        </p:nvSpPr>
        <p:spPr>
          <a:xfrm>
            <a:off x="6880763" y="2459548"/>
            <a:ext cx="3021493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cs typeface="Arial" panose="020B0604020202020204" pitchFamily="34" charset="0"/>
              </a:rPr>
              <a:t>Mae </a:t>
            </a:r>
            <a:r>
              <a:rPr lang="en-GB" sz="2200" u="sng" dirty="0">
                <a:cs typeface="Arial" panose="020B0604020202020204" pitchFamily="34" charset="0"/>
              </a:rPr>
              <a:t>ci </a:t>
            </a:r>
            <a:r>
              <a:rPr lang="en-GB" sz="2200" u="sng" dirty="0" err="1">
                <a:cs typeface="Arial" panose="020B0604020202020204" pitchFamily="34" charset="0"/>
              </a:rPr>
              <a:t>bach</a:t>
            </a:r>
            <a:r>
              <a:rPr lang="en-GB" sz="2200" u="sng" dirty="0">
                <a:cs typeface="Arial" panose="020B0604020202020204" pitchFamily="34" charset="0"/>
              </a:rPr>
              <a:t> brown</a:t>
            </a:r>
          </a:p>
          <a:p>
            <a:pPr algn="ctr"/>
            <a:r>
              <a:rPr lang="en-GB" sz="2200" b="1" dirty="0">
                <a:cs typeface="Arial" panose="020B0604020202020204" pitchFamily="34" charset="0"/>
              </a:rPr>
              <a:t>‘da </a:t>
            </a:r>
            <a:r>
              <a:rPr lang="en-GB" sz="2200" b="1" dirty="0" err="1">
                <a:cs typeface="Arial" panose="020B0604020202020204" pitchFamily="34" charset="0"/>
              </a:rPr>
              <a:t>fe</a:t>
            </a:r>
            <a:endParaRPr lang="en-GB" sz="2200" b="1" dirty="0"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cs typeface="Arial" panose="020B0604020202020204" pitchFamily="34" charset="0"/>
              </a:rPr>
              <a:t>Mae </a:t>
            </a:r>
            <a:r>
              <a:rPr lang="en-GB" sz="2200" dirty="0">
                <a:cs typeface="Arial" panose="020B0604020202020204" pitchFamily="34" charset="0"/>
              </a:rPr>
              <a:t>ci </a:t>
            </a:r>
            <a:r>
              <a:rPr lang="en-GB" sz="2200" dirty="0" err="1">
                <a:cs typeface="Arial" panose="020B0604020202020204" pitchFamily="34" charset="0"/>
              </a:rPr>
              <a:t>bach</a:t>
            </a:r>
            <a:r>
              <a:rPr lang="en-GB" sz="2200" dirty="0">
                <a:cs typeface="Arial" panose="020B0604020202020204" pitchFamily="34" charset="0"/>
              </a:rPr>
              <a:t> brown</a:t>
            </a:r>
          </a:p>
          <a:p>
            <a:pPr algn="ctr"/>
            <a:r>
              <a:rPr lang="en-GB" sz="2200" b="1" dirty="0">
                <a:cs typeface="Arial" panose="020B0604020202020204" pitchFamily="34" charset="0"/>
              </a:rPr>
              <a:t>‘da hi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76E7E1A-A0C3-474C-9435-C0CA1A255AE4}"/>
              </a:ext>
            </a:extLst>
          </p:cNvPr>
          <p:cNvCxnSpPr>
            <a:cxnSpLocks/>
          </p:cNvCxnSpPr>
          <p:nvPr/>
        </p:nvCxnSpPr>
        <p:spPr>
          <a:xfrm>
            <a:off x="8302478" y="3974771"/>
            <a:ext cx="0" cy="554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4E479909-0E95-473C-A566-72D4AC67000D}"/>
              </a:ext>
            </a:extLst>
          </p:cNvPr>
          <p:cNvSpPr txBox="1"/>
          <p:nvPr/>
        </p:nvSpPr>
        <p:spPr>
          <a:xfrm>
            <a:off x="6795849" y="4739964"/>
            <a:ext cx="3286545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cs typeface="Arial" panose="020B0604020202020204" pitchFamily="34" charset="0"/>
              </a:rPr>
              <a:t>Does dim </a:t>
            </a:r>
            <a:r>
              <a:rPr lang="en-GB" sz="2200" u="sng" dirty="0">
                <a:cs typeface="Arial" panose="020B0604020202020204" pitchFamily="34" charset="0"/>
              </a:rPr>
              <a:t>ci </a:t>
            </a:r>
            <a:r>
              <a:rPr lang="en-GB" sz="2200" u="sng" dirty="0" err="1">
                <a:cs typeface="Arial" panose="020B0604020202020204" pitchFamily="34" charset="0"/>
              </a:rPr>
              <a:t>bach</a:t>
            </a:r>
            <a:r>
              <a:rPr lang="en-GB" sz="2200" u="sng" dirty="0">
                <a:cs typeface="Arial" panose="020B0604020202020204" pitchFamily="34" charset="0"/>
              </a:rPr>
              <a:t> brown</a:t>
            </a:r>
          </a:p>
          <a:p>
            <a:pPr algn="ctr"/>
            <a:r>
              <a:rPr lang="en-GB" sz="2200" b="1" dirty="0">
                <a:cs typeface="Arial" panose="020B0604020202020204" pitchFamily="34" charset="0"/>
              </a:rPr>
              <a:t>‘da </a:t>
            </a:r>
            <a:r>
              <a:rPr lang="en-GB" sz="2200" b="1" dirty="0" err="1">
                <a:cs typeface="Arial" panose="020B0604020202020204" pitchFamily="34" charset="0"/>
              </a:rPr>
              <a:t>fe</a:t>
            </a:r>
            <a:endParaRPr lang="en-GB" sz="2200" b="1" dirty="0">
              <a:cs typeface="Arial" panose="020B0604020202020204" pitchFamily="34" charset="0"/>
            </a:endParaRPr>
          </a:p>
          <a:p>
            <a:pPr algn="ctr"/>
            <a:r>
              <a:rPr lang="en-GB" sz="2200" b="1" dirty="0">
                <a:cs typeface="Arial" panose="020B0604020202020204" pitchFamily="34" charset="0"/>
              </a:rPr>
              <a:t>Does dim </a:t>
            </a:r>
            <a:r>
              <a:rPr lang="en-GB" sz="2200" u="sng" dirty="0">
                <a:cs typeface="Arial" panose="020B0604020202020204" pitchFamily="34" charset="0"/>
              </a:rPr>
              <a:t>ci </a:t>
            </a:r>
            <a:r>
              <a:rPr lang="en-GB" sz="2200" u="sng" dirty="0" err="1">
                <a:cs typeface="Arial" panose="020B0604020202020204" pitchFamily="34" charset="0"/>
              </a:rPr>
              <a:t>bach</a:t>
            </a:r>
            <a:r>
              <a:rPr lang="en-GB" sz="2200" u="sng" dirty="0">
                <a:cs typeface="Arial" panose="020B0604020202020204" pitchFamily="34" charset="0"/>
              </a:rPr>
              <a:t> brown</a:t>
            </a:r>
          </a:p>
          <a:p>
            <a:pPr algn="ctr"/>
            <a:r>
              <a:rPr lang="en-GB" sz="2200" b="1" dirty="0">
                <a:cs typeface="Arial" panose="020B0604020202020204" pitchFamily="34" charset="0"/>
              </a:rPr>
              <a:t>‘da hi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6760291-9E0F-4C88-8F4F-EE9C40CA7875}"/>
              </a:ext>
            </a:extLst>
          </p:cNvPr>
          <p:cNvSpPr txBox="1"/>
          <p:nvPr/>
        </p:nvSpPr>
        <p:spPr>
          <a:xfrm>
            <a:off x="10000054" y="2694150"/>
            <a:ext cx="2000967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b="1" dirty="0" err="1">
                <a:cs typeface="Arial" panose="020B0604020202020204" pitchFamily="34" charset="0"/>
              </a:rPr>
              <a:t>Oes</a:t>
            </a:r>
            <a:r>
              <a:rPr lang="en-GB" sz="2200" b="1" dirty="0">
                <a:cs typeface="Arial" panose="020B0604020202020204" pitchFamily="34" charset="0"/>
              </a:rPr>
              <a:t> </a:t>
            </a:r>
            <a:r>
              <a:rPr lang="en-GB" sz="2200" u="sng" dirty="0" err="1">
                <a:cs typeface="Arial" panose="020B0604020202020204" pitchFamily="34" charset="0"/>
              </a:rPr>
              <a:t>anifail</a:t>
            </a:r>
            <a:r>
              <a:rPr lang="en-GB" sz="2200" u="sng" dirty="0">
                <a:cs typeface="Arial" panose="020B0604020202020204" pitchFamily="34" charset="0"/>
              </a:rPr>
              <a:t> </a:t>
            </a:r>
            <a:r>
              <a:rPr lang="en-GB" sz="2200" u="sng" dirty="0" err="1">
                <a:cs typeface="Arial" panose="020B0604020202020204" pitchFamily="34" charset="0"/>
              </a:rPr>
              <a:t>anwes</a:t>
            </a:r>
            <a:endParaRPr lang="en-GB" sz="2200" u="sng" dirty="0">
              <a:cs typeface="Arial" panose="020B0604020202020204" pitchFamily="34" charset="0"/>
            </a:endParaRPr>
          </a:p>
          <a:p>
            <a:r>
              <a:rPr lang="en-GB" sz="2200" b="1" dirty="0">
                <a:cs typeface="Arial" panose="020B0604020202020204" pitchFamily="34" charset="0"/>
              </a:rPr>
              <a:t>‘da </a:t>
            </a:r>
            <a:r>
              <a:rPr lang="en-GB" sz="2200" b="1" dirty="0" err="1">
                <a:cs typeface="Arial" panose="020B0604020202020204" pitchFamily="34" charset="0"/>
              </a:rPr>
              <a:t>fe</a:t>
            </a:r>
            <a:r>
              <a:rPr lang="en-GB" sz="2200" b="1" dirty="0">
                <a:cs typeface="Arial" panose="020B0604020202020204" pitchFamily="34" charset="0"/>
              </a:rPr>
              <a:t> / da hi?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43BF242-9736-4FA1-842B-67C1CCE6E2E3}"/>
              </a:ext>
            </a:extLst>
          </p:cNvPr>
          <p:cNvSpPr txBox="1"/>
          <p:nvPr/>
        </p:nvSpPr>
        <p:spPr>
          <a:xfrm>
            <a:off x="10400877" y="4529407"/>
            <a:ext cx="1298702" cy="446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cs typeface="Arial" panose="020B0604020202020204" pitchFamily="34" charset="0"/>
              </a:rPr>
              <a:t>Nag </a:t>
            </a:r>
            <a:r>
              <a:rPr lang="en-GB" sz="2200" b="1" dirty="0" err="1">
                <a:cs typeface="Arial" panose="020B0604020202020204" pitchFamily="34" charset="0"/>
              </a:rPr>
              <a:t>oes</a:t>
            </a:r>
            <a:r>
              <a:rPr lang="en-GB" sz="2200" b="1" dirty="0">
                <a:cs typeface="Arial" panose="020B0604020202020204" pitchFamily="34" charset="0"/>
              </a:rPr>
              <a:t>     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52E9867-8A92-4C2E-9192-1CAC27EBEF95}"/>
              </a:ext>
            </a:extLst>
          </p:cNvPr>
          <p:cNvSpPr txBox="1"/>
          <p:nvPr/>
        </p:nvSpPr>
        <p:spPr>
          <a:xfrm>
            <a:off x="10400877" y="1653018"/>
            <a:ext cx="119932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err="1">
                <a:cs typeface="Arial" panose="020B0604020202020204" pitchFamily="34" charset="0"/>
              </a:rPr>
              <a:t>Oes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D71CFF9-3A82-4425-89FB-76E93A1BB6B5}"/>
              </a:ext>
            </a:extLst>
          </p:cNvPr>
          <p:cNvCxnSpPr>
            <a:cxnSpLocks/>
          </p:cNvCxnSpPr>
          <p:nvPr/>
        </p:nvCxnSpPr>
        <p:spPr>
          <a:xfrm>
            <a:off x="10979453" y="3813790"/>
            <a:ext cx="0" cy="715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6C3DFD5-1AF4-47B8-A6EE-4549545E74EE}"/>
              </a:ext>
            </a:extLst>
          </p:cNvPr>
          <p:cNvCxnSpPr>
            <a:cxnSpLocks/>
          </p:cNvCxnSpPr>
          <p:nvPr/>
        </p:nvCxnSpPr>
        <p:spPr>
          <a:xfrm flipV="1">
            <a:off x="11000537" y="2079840"/>
            <a:ext cx="0" cy="528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D0EA4BEE-7DDB-4C19-B062-EA69006470F3}"/>
              </a:ext>
            </a:extLst>
          </p:cNvPr>
          <p:cNvCxnSpPr>
            <a:cxnSpLocks/>
            <a:stCxn id="50" idx="2"/>
          </p:cNvCxnSpPr>
          <p:nvPr/>
        </p:nvCxnSpPr>
        <p:spPr>
          <a:xfrm flipH="1">
            <a:off x="10167308" y="4975731"/>
            <a:ext cx="882920" cy="724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9B810D5C-70CD-4E92-A6EF-B8DB665C50B9}"/>
              </a:ext>
            </a:extLst>
          </p:cNvPr>
          <p:cNvCxnSpPr>
            <a:cxnSpLocks/>
          </p:cNvCxnSpPr>
          <p:nvPr/>
        </p:nvCxnSpPr>
        <p:spPr>
          <a:xfrm flipH="1">
            <a:off x="3465434" y="5724033"/>
            <a:ext cx="9352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4B1EA36A-2F0D-448E-BD6E-13AA8DB7F979}"/>
              </a:ext>
            </a:extLst>
          </p:cNvPr>
          <p:cNvCxnSpPr>
            <a:cxnSpLocks/>
          </p:cNvCxnSpPr>
          <p:nvPr/>
        </p:nvCxnSpPr>
        <p:spPr>
          <a:xfrm flipH="1">
            <a:off x="2623864" y="1868461"/>
            <a:ext cx="1834106" cy="429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D49D34FC-EE59-403B-AE45-796E8A2F5DF7}"/>
              </a:ext>
            </a:extLst>
          </p:cNvPr>
          <p:cNvCxnSpPr>
            <a:cxnSpLocks/>
          </p:cNvCxnSpPr>
          <p:nvPr/>
        </p:nvCxnSpPr>
        <p:spPr>
          <a:xfrm flipH="1">
            <a:off x="9423983" y="1830995"/>
            <a:ext cx="945767" cy="610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3AB4DB81-D958-453E-ABAF-3C1DDE6B46A2}"/>
              </a:ext>
            </a:extLst>
          </p:cNvPr>
          <p:cNvSpPr txBox="1"/>
          <p:nvPr/>
        </p:nvSpPr>
        <p:spPr>
          <a:xfrm>
            <a:off x="1904993" y="110131"/>
            <a:ext cx="78028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/>
              <a:t> </a:t>
            </a:r>
            <a:r>
              <a:rPr lang="en-GB" sz="2200" b="1" dirty="0" err="1"/>
              <a:t>Cyflwyno</a:t>
            </a:r>
            <a:r>
              <a:rPr lang="en-GB" sz="2200" b="1" dirty="0"/>
              <a:t> </a:t>
            </a:r>
            <a:r>
              <a:rPr lang="en-GB" sz="2200" b="1" dirty="0" err="1"/>
              <a:t>gwybodaeth</a:t>
            </a:r>
            <a:r>
              <a:rPr lang="en-GB" sz="2200" b="1" dirty="0"/>
              <a:t>: Y </a:t>
            </a:r>
            <a:r>
              <a:rPr lang="en-GB" sz="2200" b="1" dirty="0" err="1"/>
              <a:t>presennol</a:t>
            </a:r>
            <a:r>
              <a:rPr lang="en-GB" sz="2200" b="1" dirty="0"/>
              <a:t>: </a:t>
            </a:r>
            <a:r>
              <a:rPr lang="en-GB" sz="2200" b="1" dirty="0" err="1"/>
              <a:t>Cerdyn</a:t>
            </a:r>
            <a:r>
              <a:rPr lang="en-GB" sz="2200" b="1" dirty="0"/>
              <a:t> </a:t>
            </a:r>
            <a:r>
              <a:rPr lang="en-GB" sz="2200" b="1" dirty="0" err="1"/>
              <a:t>cymorth</a:t>
            </a:r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454751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6EE82-78B6-7151-CF02-CF8911C68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Enghraifft</a:t>
            </a:r>
            <a:r>
              <a:rPr lang="en-GB" dirty="0"/>
              <a:t>: </a:t>
            </a:r>
            <a:r>
              <a:rPr lang="en-GB" dirty="0" err="1"/>
              <a:t>Dathlu</a:t>
            </a:r>
            <a:r>
              <a:rPr lang="en-GB" dirty="0"/>
              <a:t>: Iaith Newydd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2CAFC5-9F41-36F9-2B02-A048B40754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920" y="1567875"/>
            <a:ext cx="8514080" cy="46805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9A0DBF-2821-058D-B2C3-10286294ADDD}"/>
              </a:ext>
            </a:extLst>
          </p:cNvPr>
          <p:cNvSpPr txBox="1"/>
          <p:nvPr/>
        </p:nvSpPr>
        <p:spPr>
          <a:xfrm>
            <a:off x="2998468" y="2564120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n>
                  <a:noFill/>
                </a:ln>
                <a:effectLst/>
              </a:rPr>
              <a:t>Dw </a:t>
            </a:r>
            <a:r>
              <a:rPr lang="en-US" sz="1800" b="1" u="sng" dirty="0" err="1">
                <a:ln>
                  <a:noFill/>
                </a:ln>
                <a:effectLst/>
              </a:rPr>
              <a:t>i'n</a:t>
            </a:r>
            <a:r>
              <a:rPr lang="en-US" sz="1800" b="1" u="sng" dirty="0">
                <a:ln>
                  <a:noFill/>
                </a:ln>
                <a:effectLst/>
              </a:rPr>
              <a:t> </a:t>
            </a:r>
            <a:r>
              <a:rPr lang="en-US" sz="1800" b="1" u="sng" dirty="0" err="1">
                <a:ln>
                  <a:noFill/>
                </a:ln>
                <a:effectLst/>
              </a:rPr>
              <a:t>dathlu</a:t>
            </a:r>
            <a:r>
              <a:rPr lang="en-US" sz="1800" b="1" u="sng" dirty="0">
                <a:ln>
                  <a:noFill/>
                </a:ln>
                <a:effectLst/>
              </a:rPr>
              <a:t> </a:t>
            </a:r>
            <a:r>
              <a:rPr lang="en-US" sz="1800" b="1" u="sng" dirty="0" err="1">
                <a:ln>
                  <a:noFill/>
                </a:ln>
                <a:effectLst/>
              </a:rPr>
              <a:t>achlysuron</a:t>
            </a:r>
            <a:r>
              <a:rPr lang="en-US" sz="1800" b="1" u="sng" dirty="0">
                <a:ln>
                  <a:noFill/>
                </a:ln>
                <a:effectLst/>
              </a:rPr>
              <a:t> </a:t>
            </a:r>
            <a:r>
              <a:rPr lang="en-US" sz="1800" b="1" u="sng" dirty="0" err="1">
                <a:ln>
                  <a:noFill/>
                </a:ln>
                <a:effectLst/>
              </a:rPr>
              <a:t>fel</a:t>
            </a:r>
            <a:r>
              <a:rPr lang="en-US" sz="1800" b="1" u="sng" dirty="0">
                <a:ln>
                  <a:noFill/>
                </a:ln>
                <a:effectLst/>
              </a:rPr>
              <a:t> </a:t>
            </a:r>
            <a:r>
              <a:rPr lang="en-US" sz="1800" b="1" dirty="0">
                <a:ln>
                  <a:noFill/>
                </a:ln>
                <a:effectLst/>
              </a:rPr>
              <a:t>.......		</a:t>
            </a:r>
            <a:br>
              <a:rPr lang="en-US" sz="1800" b="1" dirty="0">
                <a:ln>
                  <a:noFill/>
                </a:ln>
                <a:effectLst/>
              </a:rPr>
            </a:br>
            <a:r>
              <a:rPr lang="en-US" sz="1800" b="1" dirty="0">
                <a:ln>
                  <a:noFill/>
                </a:ln>
                <a:effectLst/>
              </a:rPr>
              <a:t>	Dyn </a:t>
            </a:r>
            <a:r>
              <a:rPr lang="en-US" sz="1800" b="1" dirty="0" err="1">
                <a:ln>
                  <a:noFill/>
                </a:ln>
                <a:effectLst/>
              </a:rPr>
              <a:t>ni’n</a:t>
            </a:r>
            <a:r>
              <a:rPr lang="en-US" sz="1800" b="1" dirty="0">
                <a:ln>
                  <a:noFill/>
                </a:ln>
                <a:effectLst/>
              </a:rPr>
              <a:t> </a:t>
            </a:r>
            <a:r>
              <a:rPr lang="en-US" sz="1800" b="1" dirty="0" err="1">
                <a:ln>
                  <a:noFill/>
                </a:ln>
                <a:effectLst/>
              </a:rPr>
              <a:t>dathlu</a:t>
            </a:r>
            <a:r>
              <a:rPr lang="en-US" sz="1800" b="1" dirty="0">
                <a:ln>
                  <a:noFill/>
                </a:ln>
                <a:effectLst/>
              </a:rPr>
              <a:t>…….	</a:t>
            </a:r>
            <a:br>
              <a:rPr lang="en-US" sz="1800" b="1" dirty="0">
                <a:ln>
                  <a:noFill/>
                </a:ln>
                <a:effectLst/>
              </a:rPr>
            </a:br>
            <a:r>
              <a:rPr lang="en-US" sz="1800" b="1" dirty="0">
                <a:ln>
                  <a:noFill/>
                </a:ln>
                <a:effectLst/>
              </a:rPr>
              <a:t> </a:t>
            </a:r>
            <a:br>
              <a:rPr lang="en-US" sz="1800" b="1" dirty="0">
                <a:ln>
                  <a:noFill/>
                </a:ln>
                <a:effectLst/>
              </a:rPr>
            </a:br>
            <a:r>
              <a:rPr lang="en-US" sz="1800" b="1" dirty="0">
                <a:ln>
                  <a:noFill/>
                </a:ln>
                <a:effectLst/>
              </a:rPr>
              <a:t>	</a:t>
            </a:r>
            <a:r>
              <a:rPr lang="en-US" sz="1800" b="1" dirty="0" err="1">
                <a:ln>
                  <a:noFill/>
                </a:ln>
                <a:effectLst/>
              </a:rPr>
              <a:t>Fy</a:t>
            </a:r>
            <a:r>
              <a:rPr lang="en-US" sz="1800" b="1" dirty="0">
                <a:ln>
                  <a:noFill/>
                </a:ln>
                <a:effectLst/>
              </a:rPr>
              <a:t> </a:t>
            </a:r>
            <a:r>
              <a:rPr lang="en-US" sz="1800" b="1" dirty="0" err="1">
                <a:ln>
                  <a:noFill/>
                </a:ln>
                <a:effectLst/>
              </a:rPr>
              <a:t>mhenblwydd</a:t>
            </a:r>
            <a:r>
              <a:rPr lang="en-US" sz="1800" b="1" dirty="0">
                <a:ln>
                  <a:noFill/>
                </a:ln>
                <a:effectLst/>
              </a:rPr>
              <a:t> - my birthday</a:t>
            </a:r>
            <a:br>
              <a:rPr lang="en-US" sz="1800" b="1" dirty="0">
                <a:ln>
                  <a:noFill/>
                </a:ln>
                <a:effectLst/>
              </a:rPr>
            </a:br>
            <a:r>
              <a:rPr lang="en-US" sz="1800" b="1" dirty="0">
                <a:ln>
                  <a:noFill/>
                </a:ln>
                <a:effectLst/>
              </a:rPr>
              <a:t>	</a:t>
            </a:r>
            <a:r>
              <a:rPr lang="en-US" sz="1800" b="1" dirty="0" err="1">
                <a:ln>
                  <a:noFill/>
                </a:ln>
                <a:effectLst/>
              </a:rPr>
              <a:t>Penblwyddi</a:t>
            </a:r>
            <a:r>
              <a:rPr lang="en-US" sz="1800" b="1" dirty="0">
                <a:ln>
                  <a:noFill/>
                </a:ln>
                <a:effectLst/>
              </a:rPr>
              <a:t>—birthdays		</a:t>
            </a:r>
            <a:br>
              <a:rPr lang="en-US" sz="1800" b="1" dirty="0">
                <a:ln>
                  <a:noFill/>
                </a:ln>
                <a:effectLst/>
              </a:rPr>
            </a:br>
            <a:r>
              <a:rPr lang="en-US" sz="1800" b="1" dirty="0">
                <a:ln>
                  <a:noFill/>
                </a:ln>
                <a:effectLst/>
              </a:rPr>
              <a:t>	</a:t>
            </a:r>
            <a:r>
              <a:rPr lang="en-US" sz="1800" b="1" dirty="0" err="1">
                <a:ln>
                  <a:noFill/>
                </a:ln>
                <a:effectLst/>
              </a:rPr>
              <a:t>Dydd</a:t>
            </a:r>
            <a:r>
              <a:rPr lang="en-US" sz="1800" b="1" dirty="0">
                <a:ln>
                  <a:noFill/>
                </a:ln>
                <a:effectLst/>
              </a:rPr>
              <a:t> </a:t>
            </a:r>
            <a:r>
              <a:rPr lang="en-US" sz="1800" b="1" dirty="0" err="1">
                <a:ln>
                  <a:noFill/>
                </a:ln>
                <a:effectLst/>
              </a:rPr>
              <a:t>Nadolig</a:t>
            </a:r>
            <a:r>
              <a:rPr lang="en-US" sz="1800" b="1" dirty="0">
                <a:ln>
                  <a:noFill/>
                </a:ln>
                <a:effectLst/>
              </a:rPr>
              <a:t>  -  Christmas Day</a:t>
            </a:r>
            <a:br>
              <a:rPr lang="en-US" sz="1800" b="1" dirty="0">
                <a:ln>
                  <a:noFill/>
                </a:ln>
                <a:effectLst/>
              </a:rPr>
            </a:br>
            <a:r>
              <a:rPr lang="en-US" sz="1800" b="1" dirty="0">
                <a:ln>
                  <a:noFill/>
                </a:ln>
                <a:effectLst/>
              </a:rPr>
              <a:t>	Nos Galan  -  New Years Eve</a:t>
            </a:r>
            <a:br>
              <a:rPr lang="en-US" sz="1800" b="1" dirty="0">
                <a:ln>
                  <a:noFill/>
                </a:ln>
                <a:effectLst/>
              </a:rPr>
            </a:br>
            <a:r>
              <a:rPr lang="en-US" sz="1800" b="1" dirty="0">
                <a:ln>
                  <a:noFill/>
                </a:ln>
                <a:effectLst/>
              </a:rPr>
              <a:t>	</a:t>
            </a:r>
            <a:r>
              <a:rPr lang="en-US" sz="1800" b="1" dirty="0" err="1">
                <a:ln>
                  <a:noFill/>
                </a:ln>
                <a:effectLst/>
              </a:rPr>
              <a:t>Calan</a:t>
            </a:r>
            <a:r>
              <a:rPr lang="en-US" sz="1800" b="1" dirty="0">
                <a:ln>
                  <a:noFill/>
                </a:ln>
                <a:effectLst/>
              </a:rPr>
              <a:t> </a:t>
            </a:r>
            <a:r>
              <a:rPr lang="en-US" sz="1800" b="1" dirty="0" err="1">
                <a:ln>
                  <a:noFill/>
                </a:ln>
                <a:effectLst/>
              </a:rPr>
              <a:t>Gaeaf</a:t>
            </a:r>
            <a:r>
              <a:rPr lang="en-US" sz="1800" b="1" dirty="0">
                <a:ln>
                  <a:noFill/>
                </a:ln>
                <a:effectLst/>
              </a:rPr>
              <a:t>  -  Halloween</a:t>
            </a:r>
            <a:br>
              <a:rPr lang="en-US" sz="1800" b="1" dirty="0">
                <a:ln>
                  <a:noFill/>
                </a:ln>
                <a:effectLst/>
              </a:rPr>
            </a:br>
            <a:r>
              <a:rPr lang="en-US" sz="1800" b="1" dirty="0">
                <a:ln>
                  <a:noFill/>
                </a:ln>
                <a:effectLst/>
              </a:rPr>
              <a:t>	</a:t>
            </a:r>
            <a:r>
              <a:rPr lang="en-US" sz="1800" b="1" dirty="0" err="1">
                <a:ln>
                  <a:noFill/>
                </a:ln>
                <a:effectLst/>
              </a:rPr>
              <a:t>Noson</a:t>
            </a:r>
            <a:r>
              <a:rPr lang="en-US" sz="1800" b="1" dirty="0">
                <a:ln>
                  <a:noFill/>
                </a:ln>
                <a:effectLst/>
              </a:rPr>
              <a:t> </a:t>
            </a:r>
            <a:r>
              <a:rPr lang="en-US" sz="1800" b="1" dirty="0" err="1">
                <a:ln>
                  <a:noFill/>
                </a:ln>
                <a:effectLst/>
              </a:rPr>
              <a:t>Guto</a:t>
            </a:r>
            <a:r>
              <a:rPr lang="en-US" sz="1800" b="1" dirty="0">
                <a:ln>
                  <a:noFill/>
                </a:ln>
                <a:effectLst/>
              </a:rPr>
              <a:t> </a:t>
            </a:r>
            <a:r>
              <a:rPr lang="en-US" sz="1800" b="1" dirty="0" err="1">
                <a:ln>
                  <a:noFill/>
                </a:ln>
                <a:effectLst/>
              </a:rPr>
              <a:t>Ffowc</a:t>
            </a:r>
            <a:r>
              <a:rPr lang="en-US" sz="1800" b="1" dirty="0">
                <a:ln>
                  <a:noFill/>
                </a:ln>
                <a:effectLst/>
              </a:rPr>
              <a:t>/Tan </a:t>
            </a:r>
            <a:r>
              <a:rPr lang="en-US" sz="1800" b="1" dirty="0" err="1">
                <a:ln>
                  <a:noFill/>
                </a:ln>
                <a:effectLst/>
              </a:rPr>
              <a:t>Gwyllt</a:t>
            </a:r>
            <a:r>
              <a:rPr lang="en-US" sz="1800" b="1" dirty="0">
                <a:ln>
                  <a:noFill/>
                </a:ln>
                <a:effectLst/>
              </a:rPr>
              <a:t> - Bonfire Night</a:t>
            </a:r>
            <a:br>
              <a:rPr lang="en-US" sz="1800" b="1" dirty="0">
                <a:ln>
                  <a:noFill/>
                </a:ln>
                <a:effectLst/>
              </a:rPr>
            </a:br>
            <a:r>
              <a:rPr lang="en-US" sz="1800" b="1" dirty="0">
                <a:ln>
                  <a:noFill/>
                </a:ln>
                <a:effectLst/>
              </a:rPr>
              <a:t>	</a:t>
            </a:r>
            <a:r>
              <a:rPr lang="en-US" sz="1800" b="1" dirty="0" err="1">
                <a:ln>
                  <a:noFill/>
                </a:ln>
                <a:effectLst/>
              </a:rPr>
              <a:t>Dydd</a:t>
            </a:r>
            <a:r>
              <a:rPr lang="en-US" sz="1800" b="1" dirty="0">
                <a:ln>
                  <a:noFill/>
                </a:ln>
                <a:effectLst/>
              </a:rPr>
              <a:t> </a:t>
            </a:r>
            <a:r>
              <a:rPr lang="en-US" sz="1800" b="1" dirty="0" err="1">
                <a:ln>
                  <a:noFill/>
                </a:ln>
                <a:effectLst/>
              </a:rPr>
              <a:t>Gwyl</a:t>
            </a:r>
            <a:r>
              <a:rPr lang="en-US" sz="1800" b="1" dirty="0">
                <a:ln>
                  <a:noFill/>
                </a:ln>
                <a:effectLst/>
              </a:rPr>
              <a:t> Dewi  -  St David’s Day</a:t>
            </a:r>
            <a:br>
              <a:rPr lang="en-US" sz="1800" b="1" dirty="0">
                <a:ln>
                  <a:noFill/>
                </a:ln>
                <a:effectLst/>
              </a:rPr>
            </a:br>
            <a:r>
              <a:rPr lang="en-US" sz="1800" b="1" dirty="0">
                <a:ln>
                  <a:noFill/>
                </a:ln>
                <a:effectLst/>
              </a:rPr>
              <a:t> </a:t>
            </a:r>
            <a:br>
              <a:rPr lang="en-US" sz="1800" dirty="0">
                <a:ln>
                  <a:noFill/>
                </a:ln>
                <a:solidFill>
                  <a:srgbClr val="FFFFFF"/>
                </a:solidFill>
                <a:effectLst/>
              </a:rPr>
            </a:b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99DCB8-33A8-7669-A88D-F5D732DB1FD1}"/>
              </a:ext>
            </a:extLst>
          </p:cNvPr>
          <p:cNvSpPr/>
          <p:nvPr/>
        </p:nvSpPr>
        <p:spPr>
          <a:xfrm>
            <a:off x="8209280" y="5602224"/>
            <a:ext cx="3759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Drilio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5FCF55-B58A-EF2D-5946-DAA2A08348E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46080" y="780288"/>
            <a:ext cx="1421953" cy="14192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1030F4-C826-25FC-90B6-4466A9557EFF}"/>
              </a:ext>
            </a:extLst>
          </p:cNvPr>
          <p:cNvSpPr txBox="1"/>
          <p:nvPr/>
        </p:nvSpPr>
        <p:spPr>
          <a:xfrm>
            <a:off x="9307454" y="780288"/>
            <a:ext cx="1562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Iaith </a:t>
            </a:r>
            <a:r>
              <a:rPr lang="en-GB" b="1" dirty="0" err="1"/>
              <a:t>newydd</a:t>
            </a:r>
            <a:endParaRPr lang="en-GB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A41113-FB56-D622-6290-71074872C129}"/>
              </a:ext>
            </a:extLst>
          </p:cNvPr>
          <p:cNvSpPr txBox="1"/>
          <p:nvPr/>
        </p:nvSpPr>
        <p:spPr>
          <a:xfrm>
            <a:off x="11001120" y="2000868"/>
            <a:ext cx="1284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Ymestyn</a:t>
            </a:r>
            <a:endParaRPr lang="en-GB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64D184-FA21-0BC2-0D58-A2BE78829F9D}"/>
              </a:ext>
            </a:extLst>
          </p:cNvPr>
          <p:cNvSpPr txBox="1"/>
          <p:nvPr/>
        </p:nvSpPr>
        <p:spPr>
          <a:xfrm>
            <a:off x="8978010" y="1701673"/>
            <a:ext cx="2179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Ail- </a:t>
            </a:r>
            <a:r>
              <a:rPr lang="en-GB" b="1" dirty="0" err="1"/>
              <a:t>gylchu</a:t>
            </a:r>
            <a:r>
              <a:rPr lang="en-GB" b="1" dirty="0"/>
              <a:t> </a:t>
            </a:r>
            <a:r>
              <a:rPr lang="en-GB" b="1" dirty="0" err="1"/>
              <a:t>iaith</a:t>
            </a:r>
            <a:endParaRPr lang="en-GB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00966D-8CE0-59AE-A37B-1644857B3AF8}"/>
              </a:ext>
            </a:extLst>
          </p:cNvPr>
          <p:cNvSpPr txBox="1"/>
          <p:nvPr/>
        </p:nvSpPr>
        <p:spPr>
          <a:xfrm>
            <a:off x="2381250" y="1926828"/>
            <a:ext cx="6141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n>
                  <a:noFill/>
                </a:ln>
                <a:effectLst/>
              </a:rPr>
              <a:t>Pa </a:t>
            </a:r>
            <a:r>
              <a:rPr lang="en-US" sz="1800" b="1" dirty="0" err="1">
                <a:ln>
                  <a:noFill/>
                </a:ln>
                <a:effectLst/>
              </a:rPr>
              <a:t>fath</a:t>
            </a:r>
            <a:r>
              <a:rPr lang="en-US" sz="1800" b="1" dirty="0">
                <a:ln>
                  <a:noFill/>
                </a:ln>
                <a:effectLst/>
              </a:rPr>
              <a:t> o </a:t>
            </a:r>
            <a:r>
              <a:rPr lang="en-US" sz="1800" b="1" dirty="0" err="1">
                <a:ln>
                  <a:noFill/>
                </a:ln>
                <a:effectLst/>
              </a:rPr>
              <a:t>bethau</a:t>
            </a:r>
            <a:r>
              <a:rPr lang="en-US" sz="1800" b="1" dirty="0">
                <a:ln>
                  <a:noFill/>
                </a:ln>
                <a:effectLst/>
              </a:rPr>
              <a:t> </a:t>
            </a:r>
            <a:r>
              <a:rPr lang="en-US" sz="1800" b="1" dirty="0" err="1">
                <a:ln>
                  <a:noFill/>
                </a:ln>
                <a:effectLst/>
              </a:rPr>
              <a:t>wyt</a:t>
            </a:r>
            <a:r>
              <a:rPr lang="en-US" sz="1800" b="1" dirty="0">
                <a:ln>
                  <a:noFill/>
                </a:ln>
                <a:effectLst/>
              </a:rPr>
              <a:t> </a:t>
            </a:r>
            <a:r>
              <a:rPr lang="en-US" sz="1800" b="1" dirty="0" err="1">
                <a:ln>
                  <a:noFill/>
                </a:ln>
                <a:effectLst/>
              </a:rPr>
              <a:t>ti'n</a:t>
            </a:r>
            <a:r>
              <a:rPr lang="en-US" sz="1800" b="1" dirty="0">
                <a:ln>
                  <a:noFill/>
                </a:ln>
                <a:effectLst/>
              </a:rPr>
              <a:t> </a:t>
            </a:r>
            <a:r>
              <a:rPr lang="en-US" sz="1800" b="1" dirty="0" err="1">
                <a:ln>
                  <a:noFill/>
                </a:ln>
                <a:effectLst/>
              </a:rPr>
              <a:t>dathlu</a:t>
            </a:r>
            <a:r>
              <a:rPr lang="en-US" sz="1800" b="1" dirty="0">
                <a:ln>
                  <a:noFill/>
                </a:ln>
                <a:effectLst/>
              </a:rPr>
              <a:t> </a:t>
            </a:r>
            <a:r>
              <a:rPr lang="en-US" sz="1800" b="1" dirty="0" err="1">
                <a:ln>
                  <a:noFill/>
                </a:ln>
                <a:effectLst/>
              </a:rPr>
              <a:t>gyda’r</a:t>
            </a:r>
            <a:r>
              <a:rPr lang="en-US" sz="1800" b="1" dirty="0">
                <a:ln>
                  <a:noFill/>
                </a:ln>
                <a:effectLst/>
              </a:rPr>
              <a:t> </a:t>
            </a:r>
            <a:r>
              <a:rPr lang="en-US" sz="1800" b="1" dirty="0" err="1">
                <a:ln>
                  <a:noFill/>
                </a:ln>
                <a:effectLst/>
              </a:rPr>
              <a:t>teulu</a:t>
            </a:r>
            <a:r>
              <a:rPr lang="en-US" sz="1800" b="1" dirty="0">
                <a:ln>
                  <a:noFill/>
                </a:ln>
                <a:effectLst/>
              </a:rPr>
              <a:t>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88131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67361-5956-C6A3-4078-A3E46C9B0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Gemau</a:t>
            </a:r>
            <a:r>
              <a:rPr lang="en-GB" dirty="0"/>
              <a:t> </a:t>
            </a:r>
            <a:r>
              <a:rPr lang="en-GB" dirty="0" err="1"/>
              <a:t>drilio</a:t>
            </a:r>
            <a:r>
              <a:rPr lang="en-GB" dirty="0"/>
              <a:t> : </a:t>
            </a:r>
            <a:r>
              <a:rPr lang="en-GB" dirty="0" err="1"/>
              <a:t>Arddweud</a:t>
            </a:r>
            <a:r>
              <a:rPr lang="en-GB" dirty="0"/>
              <a:t> yn </a:t>
            </a:r>
            <a:r>
              <a:rPr lang="en-GB" dirty="0" err="1"/>
              <a:t>araf</a:t>
            </a:r>
            <a:endParaRPr lang="en-GB" dirty="0"/>
          </a:p>
        </p:txBody>
      </p:sp>
      <p:pic>
        <p:nvPicPr>
          <p:cNvPr id="4" name="Content Placeholder 3" descr="A picture containing icon&#10;&#10;Description automatically generated">
            <a:extLst>
              <a:ext uri="{FF2B5EF4-FFF2-40B4-BE49-F238E27FC236}">
                <a16:creationId xmlns:a16="http://schemas.microsoft.com/office/drawing/2014/main" id="{EEA2CFD7-E498-D170-9200-425F29468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689" r="28207"/>
          <a:stretch/>
        </p:blipFill>
        <p:spPr>
          <a:xfrm>
            <a:off x="972744" y="1877949"/>
            <a:ext cx="2934487" cy="40290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2C4FA1-D630-5C05-1BD5-EB5A5CFC1714}"/>
              </a:ext>
            </a:extLst>
          </p:cNvPr>
          <p:cNvSpPr txBox="1"/>
          <p:nvPr/>
        </p:nvSpPr>
        <p:spPr>
          <a:xfrm>
            <a:off x="5628640" y="2133600"/>
            <a:ext cx="5327904" cy="33254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US" sz="2600" b="1" i="0" dirty="0">
                <a:effectLst/>
                <a:latin typeface="+mj-lt"/>
                <a:cs typeface="Cavolini" panose="03000502040302020204" pitchFamily="66" charset="0"/>
              </a:rPr>
              <a:t>Sut </a:t>
            </a:r>
            <a:r>
              <a:rPr lang="en-US" sz="2600" b="1" i="0" dirty="0" err="1">
                <a:effectLst/>
                <a:latin typeface="+mj-lt"/>
                <a:cs typeface="Cavolini" panose="03000502040302020204" pitchFamily="66" charset="0"/>
              </a:rPr>
              <a:t>i</a:t>
            </a:r>
            <a:r>
              <a:rPr lang="en-US" sz="2600" b="1" i="0" dirty="0">
                <a:effectLst/>
                <a:latin typeface="+mj-lt"/>
                <a:cs typeface="Cavolini" panose="03000502040302020204" pitchFamily="66" charset="0"/>
              </a:rPr>
              <a:t> </a:t>
            </a:r>
            <a:r>
              <a:rPr lang="en-US" sz="2600" b="1" i="0" dirty="0" err="1">
                <a:effectLst/>
                <a:latin typeface="+mj-lt"/>
                <a:cs typeface="Cavolini" panose="03000502040302020204" pitchFamily="66" charset="0"/>
              </a:rPr>
              <a:t>chwarae</a:t>
            </a:r>
            <a:r>
              <a:rPr lang="en-US" sz="2600" b="1" i="0" dirty="0">
                <a:effectLst/>
                <a:latin typeface="+mj-lt"/>
                <a:cs typeface="Cavolini" panose="03000502040302020204" pitchFamily="66" charset="0"/>
              </a:rPr>
              <a:t>. </a:t>
            </a:r>
            <a:r>
              <a:rPr lang="en-US" sz="1700" i="0" dirty="0">
                <a:effectLst/>
                <a:latin typeface="+mj-lt"/>
                <a:cs typeface="Cavolini" panose="03000502040302020204" pitchFamily="66" charset="0"/>
              </a:rPr>
              <a:t>How to play: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endParaRPr lang="en-US" sz="1700" i="0" dirty="0">
              <a:effectLst/>
              <a:latin typeface="+mj-lt"/>
              <a:cs typeface="Cavolini" panose="03000502040302020204" pitchFamily="66" charset="0"/>
            </a:endParaRPr>
          </a:p>
          <a:p>
            <a:pPr algn="l" rtl="0" fontAlgn="base"/>
            <a:r>
              <a:rPr lang="en-GB" sz="1800" b="1" i="0" u="none" strike="noStrike" dirty="0">
                <a:effectLst/>
                <a:latin typeface="+mj-lt"/>
                <a:cs typeface="Cavolini" panose="03000502040302020204" pitchFamily="66" charset="0"/>
              </a:rPr>
              <a:t>DELAYED DICTATION</a:t>
            </a:r>
            <a:r>
              <a:rPr lang="en-GB" sz="1800" b="0" i="0" dirty="0">
                <a:effectLst/>
                <a:latin typeface="+mj-lt"/>
                <a:cs typeface="Cavolini" panose="03000502040302020204" pitchFamily="66" charset="0"/>
              </a:rPr>
              <a:t>​</a:t>
            </a:r>
            <a:endParaRPr lang="en-GB" b="0" i="0" dirty="0">
              <a:effectLst/>
              <a:latin typeface="+mj-lt"/>
              <a:cs typeface="Cavolini" panose="03000502040302020204" pitchFamily="66" charset="0"/>
            </a:endParaRPr>
          </a:p>
          <a:p>
            <a:pPr algn="just" rtl="0" fontAlgn="base"/>
            <a:r>
              <a:rPr lang="en-GB" sz="1800" b="0" i="0" u="none" strike="noStrike" dirty="0">
                <a:effectLst/>
                <a:latin typeface="+mj-lt"/>
                <a:cs typeface="Cavolini" panose="03000502040302020204" pitchFamily="66" charset="0"/>
              </a:rPr>
              <a:t>Sentences modelled are displayed on the screen. The teachers chooses and reads a sentence from the list. The pupils listen to and memorises the sentence. The teacher hides the sentences. The teacher distracts. </a:t>
            </a:r>
            <a:r>
              <a:rPr lang="en-GB" dirty="0">
                <a:latin typeface="+mj-lt"/>
                <a:cs typeface="Cavolini" panose="03000502040302020204" pitchFamily="66" charset="0"/>
              </a:rPr>
              <a:t>Pupi</a:t>
            </a:r>
            <a:r>
              <a:rPr lang="en-GB" sz="1800" b="0" i="0" u="none" strike="noStrike" dirty="0">
                <a:effectLst/>
                <a:latin typeface="+mj-lt"/>
                <a:cs typeface="Cavolini" panose="03000502040302020204" pitchFamily="66" charset="0"/>
              </a:rPr>
              <a:t>ls are asked to repeat the sentence.</a:t>
            </a:r>
            <a:r>
              <a:rPr lang="en-US" sz="1800" b="0" i="0" dirty="0">
                <a:effectLst/>
                <a:latin typeface="+mj-lt"/>
                <a:cs typeface="Cavolini" panose="03000502040302020204" pitchFamily="66" charset="0"/>
              </a:rPr>
              <a:t>​</a:t>
            </a:r>
          </a:p>
          <a:p>
            <a:pPr algn="just" rtl="0" fontAlgn="base"/>
            <a:endParaRPr lang="en-US" b="0" i="0" dirty="0">
              <a:effectLst/>
              <a:latin typeface="+mj-lt"/>
              <a:cs typeface="Cavolini" panose="03000502040302020204" pitchFamily="66" charset="0"/>
            </a:endParaRPr>
          </a:p>
          <a:p>
            <a:pPr algn="just" rtl="0" fontAlgn="base"/>
            <a:r>
              <a:rPr lang="en-GB" sz="1800" b="1" i="0" u="none" strike="noStrike" dirty="0">
                <a:effectLst/>
                <a:latin typeface="+mj-lt"/>
                <a:cs typeface="Cavolini" panose="03000502040302020204" pitchFamily="66" charset="0"/>
              </a:rPr>
              <a:t>Focus:</a:t>
            </a:r>
            <a:r>
              <a:rPr lang="en-GB" sz="1800" b="0" i="0" u="none" strike="noStrike" dirty="0">
                <a:effectLst/>
                <a:latin typeface="+mj-lt"/>
                <a:cs typeface="Cavolini" panose="03000502040302020204" pitchFamily="66" charset="0"/>
              </a:rPr>
              <a:t> Pronunciation and repetition of phrases</a:t>
            </a:r>
            <a:r>
              <a:rPr lang="en-GB" sz="1800" b="0" i="0" u="none" strike="noStrike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lang="en-US" b="0" i="0" dirty="0"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US" b="0" i="0" dirty="0">
                <a:effectLst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276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67361-5956-C6A3-4078-A3E46C9B0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GB" dirty="0" err="1"/>
              <a:t>Gemau</a:t>
            </a:r>
            <a:r>
              <a:rPr lang="en-GB" dirty="0"/>
              <a:t> </a:t>
            </a:r>
            <a:r>
              <a:rPr lang="en-GB" dirty="0" err="1"/>
              <a:t>drilio</a:t>
            </a:r>
            <a:r>
              <a:rPr lang="en-GB" dirty="0"/>
              <a:t> : </a:t>
            </a:r>
            <a:r>
              <a:rPr lang="cy-GB" dirty="0">
                <a:cs typeface="Cavolini" panose="03000502040302020204" pitchFamily="66" charset="0"/>
              </a:rPr>
              <a:t>ADLAIS ANGHYWIR</a:t>
            </a:r>
            <a:br>
              <a:rPr lang="cy-GB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cy-GB" dirty="0"/>
              <a:t>  </a:t>
            </a:r>
            <a:br>
              <a:rPr lang="cy-GB" dirty="0">
                <a:solidFill>
                  <a:schemeClr val="accent6"/>
                </a:solidFill>
              </a:rPr>
            </a:br>
            <a:endParaRPr lang="en-GB" dirty="0"/>
          </a:p>
        </p:txBody>
      </p:sp>
      <p:pic>
        <p:nvPicPr>
          <p:cNvPr id="4" name="Content Placeholder 3" descr="A picture containing icon&#10;&#10;Description automatically generated">
            <a:extLst>
              <a:ext uri="{FF2B5EF4-FFF2-40B4-BE49-F238E27FC236}">
                <a16:creationId xmlns:a16="http://schemas.microsoft.com/office/drawing/2014/main" id="{EEA2CFD7-E498-D170-9200-425F29468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689" r="28207"/>
          <a:stretch/>
        </p:blipFill>
        <p:spPr>
          <a:xfrm>
            <a:off x="972744" y="1877949"/>
            <a:ext cx="2934487" cy="40290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2C4FA1-D630-5C05-1BD5-EB5A5CFC1714}"/>
              </a:ext>
            </a:extLst>
          </p:cNvPr>
          <p:cNvSpPr txBox="1"/>
          <p:nvPr/>
        </p:nvSpPr>
        <p:spPr>
          <a:xfrm>
            <a:off x="5628640" y="2133600"/>
            <a:ext cx="5327904" cy="33254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US" sz="2600" b="1" i="0" dirty="0">
                <a:effectLst/>
                <a:latin typeface="+mj-lt"/>
                <a:cs typeface="Cavolini" panose="03000502040302020204" pitchFamily="66" charset="0"/>
              </a:rPr>
              <a:t>Sut </a:t>
            </a:r>
            <a:r>
              <a:rPr lang="en-US" sz="2600" b="1" i="0" dirty="0" err="1">
                <a:effectLst/>
                <a:latin typeface="+mj-lt"/>
                <a:cs typeface="Cavolini" panose="03000502040302020204" pitchFamily="66" charset="0"/>
              </a:rPr>
              <a:t>i</a:t>
            </a:r>
            <a:r>
              <a:rPr lang="en-US" sz="2600" b="1" i="0" dirty="0">
                <a:effectLst/>
                <a:latin typeface="+mj-lt"/>
                <a:cs typeface="Cavolini" panose="03000502040302020204" pitchFamily="66" charset="0"/>
              </a:rPr>
              <a:t> </a:t>
            </a:r>
            <a:r>
              <a:rPr lang="en-US" sz="2600" b="1" i="0" dirty="0" err="1">
                <a:effectLst/>
                <a:latin typeface="+mj-lt"/>
                <a:cs typeface="Cavolini" panose="03000502040302020204" pitchFamily="66" charset="0"/>
              </a:rPr>
              <a:t>chwarae</a:t>
            </a:r>
            <a:r>
              <a:rPr lang="en-US" sz="2600" b="1" i="0" dirty="0">
                <a:effectLst/>
                <a:latin typeface="+mj-lt"/>
                <a:cs typeface="Cavolini" panose="03000502040302020204" pitchFamily="66" charset="0"/>
              </a:rPr>
              <a:t>. </a:t>
            </a:r>
            <a:r>
              <a:rPr lang="en-US" sz="1700" i="0" dirty="0">
                <a:effectLst/>
                <a:latin typeface="+mj-lt"/>
                <a:cs typeface="Cavolini" panose="03000502040302020204" pitchFamily="66" charset="0"/>
              </a:rPr>
              <a:t>How to play: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endParaRPr lang="en-US" sz="1700" i="0" dirty="0">
              <a:effectLst/>
              <a:latin typeface="+mj-lt"/>
              <a:cs typeface="Cavolini" panose="03000502040302020204" pitchFamily="66" charset="0"/>
            </a:endParaRPr>
          </a:p>
          <a:p>
            <a:pPr algn="l" rtl="0" fontAlgn="base"/>
            <a:endParaRPr lang="en-US" b="0" i="0" dirty="0"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l" rtl="0" fontAlgn="base"/>
            <a:r>
              <a:rPr lang="en-GB" sz="1800" b="1" i="0" u="none" strike="noStrike" dirty="0">
                <a:effectLst/>
                <a:latin typeface="+mj-lt"/>
                <a:cs typeface="Cavolini" panose="03000502040302020204" pitchFamily="66" charset="0"/>
              </a:rPr>
              <a:t>FAULTY ECHO</a:t>
            </a:r>
            <a:r>
              <a:rPr lang="en-GB" sz="1800" b="0" i="0" dirty="0">
                <a:effectLst/>
                <a:latin typeface="+mj-lt"/>
                <a:cs typeface="Cavolini" panose="03000502040302020204" pitchFamily="66" charset="0"/>
              </a:rPr>
              <a:t>​</a:t>
            </a:r>
          </a:p>
          <a:p>
            <a:pPr algn="l" rtl="0" fontAlgn="base"/>
            <a:endParaRPr lang="en-GB" b="0" i="0" dirty="0">
              <a:effectLst/>
              <a:latin typeface="+mj-lt"/>
              <a:cs typeface="Cavolini" panose="03000502040302020204" pitchFamily="66" charset="0"/>
            </a:endParaRPr>
          </a:p>
          <a:p>
            <a:pPr algn="l" rtl="0" fontAlgn="base"/>
            <a:r>
              <a:rPr lang="en-GB" sz="1800" b="0" i="0" u="none" strike="noStrike" dirty="0">
                <a:effectLst/>
                <a:latin typeface="+mj-lt"/>
                <a:cs typeface="Cavolini" panose="03000502040302020204" pitchFamily="66" charset="0"/>
              </a:rPr>
              <a:t>The teacher first reads sentence from the sentence builder with the correct pronunciation. Then the teacher reads the same sentence, but this time makes a mistake by pronouncing a word wrongly or missing a word. Pupils can reply orally, by having a printed sheet of the sentences to highlight the mistakes or can write on mini whiteboards.</a:t>
            </a:r>
            <a:r>
              <a:rPr lang="en-US" sz="1800" b="0" i="0" dirty="0">
                <a:effectLst/>
                <a:latin typeface="+mj-lt"/>
                <a:cs typeface="Cavolini" panose="03000502040302020204" pitchFamily="66" charset="0"/>
              </a:rPr>
              <a:t>​</a:t>
            </a:r>
            <a:endParaRPr lang="en-US" b="0" i="0" dirty="0">
              <a:effectLst/>
              <a:latin typeface="+mj-lt"/>
              <a:cs typeface="Cavolini" panose="03000502040302020204" pitchFamily="66" charset="0"/>
            </a:endParaRPr>
          </a:p>
          <a:p>
            <a:pPr algn="just" rtl="0" fontAlgn="base"/>
            <a:r>
              <a:rPr lang="en-GB" sz="1800" b="1" i="0" u="none" strike="noStrike" dirty="0">
                <a:effectLst/>
                <a:latin typeface="+mj-lt"/>
                <a:cs typeface="Cavolini" panose="03000502040302020204" pitchFamily="66" charset="0"/>
              </a:rPr>
              <a:t>Focus:</a:t>
            </a:r>
            <a:r>
              <a:rPr lang="en-GB" sz="1800" b="0" i="0" u="none" strike="noStrike" dirty="0">
                <a:effectLst/>
                <a:latin typeface="+mj-lt"/>
                <a:cs typeface="Cavolini" panose="03000502040302020204" pitchFamily="66" charset="0"/>
              </a:rPr>
              <a:t> Pronunciation and listening skills</a:t>
            </a:r>
            <a:endParaRPr lang="en-US" b="0" i="0" dirty="0">
              <a:effectLst/>
              <a:latin typeface="+mj-lt"/>
              <a:cs typeface="Cavolini" panose="03000502040302020204" pitchFamily="66" charset="0"/>
            </a:endParaRPr>
          </a:p>
          <a:p>
            <a:pPr>
              <a:lnSpc>
                <a:spcPct val="105000"/>
              </a:lnSpc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209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67361-5956-C6A3-4078-A3E46C9B0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GB" dirty="0" err="1"/>
              <a:t>Gemau</a:t>
            </a:r>
            <a:r>
              <a:rPr lang="en-GB" dirty="0"/>
              <a:t> </a:t>
            </a:r>
            <a:r>
              <a:rPr lang="en-GB" dirty="0" err="1"/>
              <a:t>drilio</a:t>
            </a:r>
            <a:r>
              <a:rPr lang="en-GB" dirty="0"/>
              <a:t> : </a:t>
            </a:r>
            <a:r>
              <a:rPr lang="cy-GB" dirty="0">
                <a:cs typeface="Cavolini" panose="03000502040302020204" pitchFamily="66" charset="0"/>
              </a:rPr>
              <a:t>PELEN DÂN</a:t>
            </a:r>
            <a:br>
              <a:rPr lang="cy-GB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cy-GB" dirty="0"/>
              <a:t>  </a:t>
            </a:r>
            <a:br>
              <a:rPr lang="cy-GB" dirty="0">
                <a:solidFill>
                  <a:schemeClr val="accent6"/>
                </a:solidFill>
              </a:rPr>
            </a:br>
            <a:endParaRPr lang="en-GB" dirty="0"/>
          </a:p>
        </p:txBody>
      </p:sp>
      <p:pic>
        <p:nvPicPr>
          <p:cNvPr id="4" name="Content Placeholder 3" descr="A picture containing icon&#10;&#10;Description automatically generated">
            <a:extLst>
              <a:ext uri="{FF2B5EF4-FFF2-40B4-BE49-F238E27FC236}">
                <a16:creationId xmlns:a16="http://schemas.microsoft.com/office/drawing/2014/main" id="{EEA2CFD7-E498-D170-9200-425F29468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689" r="28207"/>
          <a:stretch/>
        </p:blipFill>
        <p:spPr>
          <a:xfrm>
            <a:off x="972744" y="1877949"/>
            <a:ext cx="2934487" cy="40290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C35D42-9D96-BCAA-771D-D745B535602E}"/>
              </a:ext>
            </a:extLst>
          </p:cNvPr>
          <p:cNvSpPr txBox="1"/>
          <p:nvPr/>
        </p:nvSpPr>
        <p:spPr>
          <a:xfrm>
            <a:off x="5628640" y="2133600"/>
            <a:ext cx="5327904" cy="3325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US" sz="2600" b="1" i="0" dirty="0">
                <a:effectLst/>
                <a:latin typeface="+mj-lt"/>
                <a:cs typeface="Cavolini" panose="03000502040302020204" pitchFamily="66" charset="0"/>
              </a:rPr>
              <a:t>Sut </a:t>
            </a:r>
            <a:r>
              <a:rPr lang="en-US" sz="2600" b="1" i="0" dirty="0" err="1">
                <a:effectLst/>
                <a:latin typeface="+mj-lt"/>
                <a:cs typeface="Cavolini" panose="03000502040302020204" pitchFamily="66" charset="0"/>
              </a:rPr>
              <a:t>i</a:t>
            </a:r>
            <a:r>
              <a:rPr lang="en-US" sz="2600" b="1" i="0" dirty="0">
                <a:effectLst/>
                <a:latin typeface="+mj-lt"/>
                <a:cs typeface="Cavolini" panose="03000502040302020204" pitchFamily="66" charset="0"/>
              </a:rPr>
              <a:t> </a:t>
            </a:r>
            <a:r>
              <a:rPr lang="en-US" sz="2600" b="1" i="0" dirty="0" err="1">
                <a:effectLst/>
                <a:latin typeface="+mj-lt"/>
                <a:cs typeface="Cavolini" panose="03000502040302020204" pitchFamily="66" charset="0"/>
              </a:rPr>
              <a:t>chwarae</a:t>
            </a:r>
            <a:r>
              <a:rPr lang="en-US" sz="2600" b="1" i="0" dirty="0">
                <a:effectLst/>
                <a:latin typeface="+mj-lt"/>
                <a:cs typeface="Cavolini" panose="03000502040302020204" pitchFamily="66" charset="0"/>
              </a:rPr>
              <a:t>. </a:t>
            </a:r>
            <a:r>
              <a:rPr lang="en-US" sz="1700" i="0" dirty="0">
                <a:effectLst/>
                <a:latin typeface="+mj-lt"/>
                <a:cs typeface="Cavolini" panose="03000502040302020204" pitchFamily="66" charset="0"/>
              </a:rPr>
              <a:t>How to play</a:t>
            </a:r>
          </a:p>
          <a:p>
            <a:pPr>
              <a:lnSpc>
                <a:spcPct val="105000"/>
              </a:lnSpc>
              <a:spcAft>
                <a:spcPts val="600"/>
              </a:spcAft>
            </a:pPr>
            <a:endParaRPr lang="en-US" sz="1700" dirty="0">
              <a:latin typeface="+mj-lt"/>
              <a:cs typeface="Cavolini" panose="03000502040302020204" pitchFamily="66" charset="0"/>
            </a:endParaRPr>
          </a:p>
          <a:p>
            <a:pPr algn="l" rtl="0" fontAlgn="base"/>
            <a:r>
              <a:rPr lang="en-GB" sz="1800" b="1" i="0" u="none" strike="noStrike" dirty="0">
                <a:effectLst/>
                <a:latin typeface="+mj-lt"/>
                <a:cs typeface="Cavolini" panose="03000502040302020204" pitchFamily="66" charset="0"/>
              </a:rPr>
              <a:t>FIREBALL</a:t>
            </a:r>
            <a:r>
              <a:rPr lang="en-GB" sz="1800" b="0" i="0" dirty="0">
                <a:effectLst/>
                <a:latin typeface="+mj-lt"/>
                <a:cs typeface="Cavolini" panose="03000502040302020204" pitchFamily="66" charset="0"/>
              </a:rPr>
              <a:t>​</a:t>
            </a:r>
            <a:endParaRPr lang="en-GB" sz="1600" b="0" i="0" dirty="0">
              <a:effectLst/>
              <a:latin typeface="+mj-lt"/>
              <a:cs typeface="Cavolini" panose="03000502040302020204" pitchFamily="66" charset="0"/>
            </a:endParaRPr>
          </a:p>
          <a:p>
            <a:pPr algn="l" rtl="0" fontAlgn="base"/>
            <a:r>
              <a:rPr lang="en-GB" sz="1800" b="0" i="0" u="none" strike="noStrike" dirty="0">
                <a:effectLst/>
                <a:latin typeface="+mj-lt"/>
                <a:cs typeface="Cavolini" panose="03000502040302020204" pitchFamily="66" charset="0"/>
              </a:rPr>
              <a:t>The teacher throws a ball says a sentence from the sentence builder to a pupil. The pupils catches the ball and throws the ball back by repeating the sentence with </a:t>
            </a:r>
            <a:r>
              <a:rPr lang="en-US" sz="1800" b="0" i="0" dirty="0">
                <a:effectLst/>
                <a:latin typeface="+mj-lt"/>
                <a:cs typeface="Cavolini" panose="03000502040302020204" pitchFamily="66" charset="0"/>
              </a:rPr>
              <a:t>​</a:t>
            </a:r>
            <a:endParaRPr lang="en-US" sz="1600" b="0" i="0" dirty="0">
              <a:effectLst/>
              <a:latin typeface="+mj-lt"/>
              <a:cs typeface="Cavolini" panose="03000502040302020204" pitchFamily="66" charset="0"/>
            </a:endParaRPr>
          </a:p>
          <a:p>
            <a:pPr algn="l" rtl="0" fontAlgn="base"/>
            <a:r>
              <a:rPr lang="en-GB" sz="1800" b="0" i="0" u="none" strike="noStrike" dirty="0">
                <a:effectLst/>
                <a:latin typeface="+mj-lt"/>
                <a:cs typeface="Cavolini" panose="03000502040302020204" pitchFamily="66" charset="0"/>
              </a:rPr>
              <a:t>correct pronunciation.</a:t>
            </a:r>
            <a:r>
              <a:rPr lang="en-US" sz="1800" b="0" i="0" dirty="0">
                <a:effectLst/>
                <a:latin typeface="+mj-lt"/>
                <a:cs typeface="Cavolini" panose="03000502040302020204" pitchFamily="66" charset="0"/>
              </a:rPr>
              <a:t>​</a:t>
            </a:r>
            <a:endParaRPr lang="en-US" sz="1600" b="0" i="0" dirty="0">
              <a:effectLst/>
              <a:latin typeface="+mj-lt"/>
              <a:cs typeface="Cavolini" panose="03000502040302020204" pitchFamily="66" charset="0"/>
            </a:endParaRPr>
          </a:p>
          <a:p>
            <a:pPr algn="l" rtl="0" fontAlgn="base"/>
            <a:r>
              <a:rPr lang="en-GB" sz="1800" b="1" i="0" u="none" strike="noStrike" dirty="0">
                <a:effectLst/>
                <a:latin typeface="+mj-lt"/>
                <a:cs typeface="Cavolini" panose="03000502040302020204" pitchFamily="66" charset="0"/>
              </a:rPr>
              <a:t>Focus:</a:t>
            </a:r>
            <a:r>
              <a:rPr lang="en-GB" sz="1800" b="0" i="0" u="none" strike="noStrike" dirty="0">
                <a:effectLst/>
                <a:latin typeface="+mj-lt"/>
                <a:cs typeface="Cavolini" panose="03000502040302020204" pitchFamily="66" charset="0"/>
              </a:rPr>
              <a:t> Listening skills and pronunciation.</a:t>
            </a:r>
            <a:endParaRPr lang="en-US" sz="1600" b="0" i="0" dirty="0">
              <a:effectLst/>
              <a:latin typeface="+mj-lt"/>
              <a:cs typeface="Cavolini" panose="03000502040302020204" pitchFamily="66" charset="0"/>
            </a:endParaRPr>
          </a:p>
          <a:p>
            <a:pPr>
              <a:lnSpc>
                <a:spcPct val="105000"/>
              </a:lnSpc>
              <a:spcAft>
                <a:spcPts val="600"/>
              </a:spcAft>
            </a:pPr>
            <a:endParaRPr lang="en-US" sz="1700" i="0" dirty="0"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05000"/>
              </a:lnSpc>
              <a:spcAft>
                <a:spcPts val="600"/>
              </a:spcAft>
            </a:pPr>
            <a:endParaRPr lang="en-US" sz="1700" i="0" dirty="0"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371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4107B-1513-1D1D-9B95-F339ED586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510" y="4985196"/>
            <a:ext cx="10995659" cy="1077849"/>
          </a:xfrm>
        </p:spPr>
        <p:txBody>
          <a:bodyPr>
            <a:normAutofit fontScale="90000"/>
          </a:bodyPr>
          <a:lstStyle/>
          <a:p>
            <a:r>
              <a:rPr lang="en-GB" dirty="0"/>
              <a:t>Pa </a:t>
            </a:r>
            <a:r>
              <a:rPr lang="en-GB" dirty="0" err="1"/>
              <a:t>iaith</a:t>
            </a:r>
            <a:r>
              <a:rPr lang="en-GB" dirty="0"/>
              <a:t> </a:t>
            </a:r>
            <a:r>
              <a:rPr lang="en-GB" dirty="0" err="1"/>
              <a:t>sydd</a:t>
            </a:r>
            <a:r>
              <a:rPr lang="en-GB" dirty="0"/>
              <a:t> </a:t>
            </a:r>
            <a:r>
              <a:rPr lang="en-GB" dirty="0" err="1"/>
              <a:t>angen</a:t>
            </a:r>
            <a:r>
              <a:rPr lang="en-GB" dirty="0"/>
              <a:t> </a:t>
            </a:r>
            <a:r>
              <a:rPr lang="en-GB" dirty="0" err="1"/>
              <a:t>nesaf</a:t>
            </a:r>
            <a:r>
              <a:rPr lang="en-GB" dirty="0"/>
              <a:t>? </a:t>
            </a:r>
            <a:br>
              <a:rPr lang="en-GB" dirty="0"/>
            </a:br>
            <a:r>
              <a:rPr lang="en-GB" dirty="0" err="1"/>
              <a:t>Parhau</a:t>
            </a:r>
            <a:r>
              <a:rPr lang="en-GB" dirty="0"/>
              <a:t> </a:t>
            </a:r>
            <a:r>
              <a:rPr lang="en-GB" dirty="0" err="1"/>
              <a:t>gyda’r</a:t>
            </a:r>
            <a:r>
              <a:rPr lang="en-GB" dirty="0"/>
              <a:t> </a:t>
            </a:r>
            <a:r>
              <a:rPr lang="en-GB" dirty="0" err="1"/>
              <a:t>cylch</a:t>
            </a:r>
            <a:r>
              <a:rPr lang="en-GB" dirty="0"/>
              <a:t> </a:t>
            </a:r>
            <a:r>
              <a:rPr lang="en-GB" dirty="0" err="1"/>
              <a:t>adeiladu</a:t>
            </a:r>
            <a:r>
              <a:rPr lang="en-GB" dirty="0"/>
              <a:t> </a:t>
            </a:r>
            <a:r>
              <a:rPr lang="en-GB" dirty="0" err="1"/>
              <a:t>iaith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ôl</a:t>
            </a:r>
            <a:r>
              <a:rPr lang="en-GB" dirty="0"/>
              <a:t> </a:t>
            </a:r>
            <a:r>
              <a:rPr lang="en-GB" dirty="0" err="1"/>
              <a:t>ymarfer</a:t>
            </a:r>
            <a:r>
              <a:rPr lang="en-GB" dirty="0"/>
              <a:t> y </a:t>
            </a:r>
            <a:r>
              <a:rPr lang="en-GB" dirty="0" err="1"/>
              <a:t>patrymau</a:t>
            </a:r>
            <a:r>
              <a:rPr lang="en-GB" dirty="0"/>
              <a:t> </a:t>
            </a:r>
            <a:r>
              <a:rPr lang="en-GB" dirty="0" err="1"/>
              <a:t>iaith</a:t>
            </a:r>
            <a:r>
              <a:rPr lang="en-GB" dirty="0"/>
              <a:t>.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372EE0-7714-7ADF-223B-549C68E605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6865" y="1696277"/>
            <a:ext cx="6195830" cy="315976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B7174DD-FBC3-5B24-8C06-770EB7023B08}"/>
              </a:ext>
            </a:extLst>
          </p:cNvPr>
          <p:cNvSpPr txBox="1">
            <a:spLocks/>
          </p:cNvSpPr>
          <p:nvPr/>
        </p:nvSpPr>
        <p:spPr>
          <a:xfrm>
            <a:off x="689831" y="873315"/>
            <a:ext cx="10995659" cy="1077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/>
              <a:t>Symud</a:t>
            </a:r>
            <a:r>
              <a:rPr lang="en-GB" dirty="0"/>
              <a:t> at gam 2</a:t>
            </a:r>
          </a:p>
        </p:txBody>
      </p:sp>
    </p:spTree>
    <p:extLst>
      <p:ext uri="{BB962C8B-B14F-4D97-AF65-F5344CB8AC3E}">
        <p14:creationId xmlns:p14="http://schemas.microsoft.com/office/powerpoint/2010/main" val="111330504"/>
      </p:ext>
    </p:extLst>
  </p:cSld>
  <p:clrMapOvr>
    <a:masterClrMapping/>
  </p:clrMapOvr>
</p:sld>
</file>

<file path=ppt/theme/theme1.xml><?xml version="1.0" encoding="utf-8"?>
<a:theme xmlns:a="http://schemas.openxmlformats.org/drawingml/2006/main" name="TribuneVTI">
  <a:themeElements>
    <a:clrScheme name="AnalogousFromRegularSeedRightStep">
      <a:dk1>
        <a:srgbClr val="000000"/>
      </a:dk1>
      <a:lt1>
        <a:srgbClr val="FFFFFF"/>
      </a:lt1>
      <a:dk2>
        <a:srgbClr val="412724"/>
      </a:dk2>
      <a:lt2>
        <a:srgbClr val="E2E8E4"/>
      </a:lt2>
      <a:accent1>
        <a:srgbClr val="D739AE"/>
      </a:accent1>
      <a:accent2>
        <a:srgbClr val="C5275A"/>
      </a:accent2>
      <a:accent3>
        <a:srgbClr val="D74839"/>
      </a:accent3>
      <a:accent4>
        <a:srgbClr val="C57827"/>
      </a:accent4>
      <a:accent5>
        <a:srgbClr val="B0A72F"/>
      </a:accent5>
      <a:accent6>
        <a:srgbClr val="81B223"/>
      </a:accent6>
      <a:hlink>
        <a:srgbClr val="31944B"/>
      </a:hlink>
      <a:folHlink>
        <a:srgbClr val="7F7F7F"/>
      </a:folHlink>
    </a:clrScheme>
    <a:fontScheme name="Amasis-Univers">
      <a:majorFont>
        <a:latin typeface="Amasis MT Pro Medium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buneVTI" id="{4D84C650-59FC-4F6B-ADA6-B11C508FF6CE}" vid="{0E07EAE6-ACBC-4250-8522-FC108A45043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3212</TotalTime>
  <Words>617</Words>
  <Application>Microsoft Office PowerPoint</Application>
  <PresentationFormat>Widescreen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Amasis MT Pro Medium</vt:lpstr>
      <vt:lpstr>Arial</vt:lpstr>
      <vt:lpstr>Cavolini</vt:lpstr>
      <vt:lpstr>Univers Light</vt:lpstr>
      <vt:lpstr>TribuneVTI</vt:lpstr>
      <vt:lpstr> Modelu(Cam 1)</vt:lpstr>
      <vt:lpstr>Cam1 – Modelu a drilio DRILIO-GWELER Y FIDEOS AM SYNIADAU  Drilling – See videos for ideas </vt:lpstr>
      <vt:lpstr>Mapio iaith ar draws yr uned:</vt:lpstr>
      <vt:lpstr>PowerPoint Presentation</vt:lpstr>
      <vt:lpstr>Enghraifft: Dathlu: Iaith Newydd</vt:lpstr>
      <vt:lpstr>Gemau drilio : Arddweud yn araf</vt:lpstr>
      <vt:lpstr>Gemau drilio : ADLAIS ANGHYWIR    </vt:lpstr>
      <vt:lpstr>Gemau drilio : PELEN DÂN    </vt:lpstr>
      <vt:lpstr>Pa iaith sydd angen nesaf?  Parhau gyda’r cylch adeiladu iaith ar ôl ymarfer y patrymau iaith. </vt:lpstr>
    </vt:vector>
  </TitlesOfParts>
  <Company>South East Wales Education Achievement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Llafar y 3ydd person</dc:title>
  <dc:creator>Sarah McAuley</dc:creator>
  <cp:lastModifiedBy>Sarah McAuley</cp:lastModifiedBy>
  <cp:revision>3</cp:revision>
  <dcterms:created xsi:type="dcterms:W3CDTF">2023-11-15T14:15:09Z</dcterms:created>
  <dcterms:modified xsi:type="dcterms:W3CDTF">2024-01-25T11:58:16Z</dcterms:modified>
</cp:coreProperties>
</file>